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tiff" ContentType="image/tiff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6"/>
  </p:notesMasterIdLst>
  <p:handoutMasterIdLst>
    <p:handoutMasterId r:id="rId97"/>
  </p:handoutMasterIdLst>
  <p:sldIdLst>
    <p:sldId id="256" r:id="rId2"/>
    <p:sldId id="291" r:id="rId3"/>
    <p:sldId id="292" r:id="rId4"/>
    <p:sldId id="290" r:id="rId5"/>
    <p:sldId id="259" r:id="rId6"/>
    <p:sldId id="323" r:id="rId7"/>
    <p:sldId id="352" r:id="rId8"/>
    <p:sldId id="346" r:id="rId9"/>
    <p:sldId id="347" r:id="rId10"/>
    <p:sldId id="350" r:id="rId11"/>
    <p:sldId id="354" r:id="rId12"/>
    <p:sldId id="349" r:id="rId13"/>
    <p:sldId id="266" r:id="rId14"/>
    <p:sldId id="268" r:id="rId15"/>
    <p:sldId id="269" r:id="rId16"/>
    <p:sldId id="270" r:id="rId17"/>
    <p:sldId id="271" r:id="rId18"/>
    <p:sldId id="310" r:id="rId19"/>
    <p:sldId id="272" r:id="rId20"/>
    <p:sldId id="294" r:id="rId21"/>
    <p:sldId id="302" r:id="rId22"/>
    <p:sldId id="306" r:id="rId23"/>
    <p:sldId id="303" r:id="rId24"/>
    <p:sldId id="304" r:id="rId25"/>
    <p:sldId id="305" r:id="rId26"/>
    <p:sldId id="307" r:id="rId27"/>
    <p:sldId id="274" r:id="rId28"/>
    <p:sldId id="273" r:id="rId29"/>
    <p:sldId id="297" r:id="rId30"/>
    <p:sldId id="356" r:id="rId31"/>
    <p:sldId id="353" r:id="rId32"/>
    <p:sldId id="355" r:id="rId33"/>
    <p:sldId id="374" r:id="rId34"/>
    <p:sldId id="277" r:id="rId35"/>
    <p:sldId id="278" r:id="rId36"/>
    <p:sldId id="279" r:id="rId37"/>
    <p:sldId id="308" r:id="rId38"/>
    <p:sldId id="281" r:id="rId39"/>
    <p:sldId id="360" r:id="rId40"/>
    <p:sldId id="357" r:id="rId41"/>
    <p:sldId id="358" r:id="rId42"/>
    <p:sldId id="299" r:id="rId43"/>
    <p:sldId id="300" r:id="rId44"/>
    <p:sldId id="321" r:id="rId45"/>
    <p:sldId id="328" r:id="rId46"/>
    <p:sldId id="329" r:id="rId47"/>
    <p:sldId id="322" r:id="rId48"/>
    <p:sldId id="361" r:id="rId49"/>
    <p:sldId id="373" r:id="rId50"/>
    <p:sldId id="332" r:id="rId51"/>
    <p:sldId id="362" r:id="rId52"/>
    <p:sldId id="327" r:id="rId53"/>
    <p:sldId id="311" r:id="rId54"/>
    <p:sldId id="312" r:id="rId55"/>
    <p:sldId id="364" r:id="rId56"/>
    <p:sldId id="363" r:id="rId57"/>
    <p:sldId id="283" r:id="rId58"/>
    <p:sldId id="284" r:id="rId59"/>
    <p:sldId id="375" r:id="rId60"/>
    <p:sldId id="376" r:id="rId61"/>
    <p:sldId id="324" r:id="rId62"/>
    <p:sldId id="325" r:id="rId63"/>
    <p:sldId id="365" r:id="rId64"/>
    <p:sldId id="320" r:id="rId65"/>
    <p:sldId id="330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31" r:id="rId74"/>
    <p:sldId id="295" r:id="rId75"/>
    <p:sldId id="334" r:id="rId76"/>
    <p:sldId id="335" r:id="rId77"/>
    <p:sldId id="336" r:id="rId78"/>
    <p:sldId id="337" r:id="rId79"/>
    <p:sldId id="338" r:id="rId80"/>
    <p:sldId id="366" r:id="rId81"/>
    <p:sldId id="339" r:id="rId82"/>
    <p:sldId id="340" r:id="rId83"/>
    <p:sldId id="367" r:id="rId84"/>
    <p:sldId id="341" r:id="rId85"/>
    <p:sldId id="368" r:id="rId86"/>
    <p:sldId id="342" r:id="rId87"/>
    <p:sldId id="369" r:id="rId88"/>
    <p:sldId id="343" r:id="rId89"/>
    <p:sldId id="344" r:id="rId90"/>
    <p:sldId id="371" r:id="rId91"/>
    <p:sldId id="370" r:id="rId92"/>
    <p:sldId id="372" r:id="rId93"/>
    <p:sldId id="345" r:id="rId94"/>
    <p:sldId id="289" r:id="rId95"/>
  </p:sldIdLst>
  <p:sldSz cx="9144000" cy="6858000" type="screen4x3"/>
  <p:notesSz cx="7102475" cy="10234613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1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3" name="ตัวยึดวันที่ 2"/>
          <p:cNvSpPr>
            <a:spLocks noGrp="1"/>
          </p:cNvSpPr>
          <p:nvPr>
            <p:ph type="dt" sz="quarter" idx="1"/>
          </p:nvPr>
        </p:nvSpPr>
        <p:spPr>
          <a:xfrm>
            <a:off x="4023092" y="0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r">
              <a:defRPr sz="1300"/>
            </a:lvl1pPr>
          </a:lstStyle>
          <a:p>
            <a:fld id="{7452E345-4766-411B-B215-EADEF41C1E90}" type="datetimeFigureOut">
              <a:rPr lang="th-TH" smtClean="0"/>
              <a:pPr/>
              <a:t>17/02/61</a:t>
            </a:fld>
            <a:endParaRPr lang="th-TH"/>
          </a:p>
        </p:txBody>
      </p:sp>
      <p:sp>
        <p:nvSpPr>
          <p:cNvPr id="4" name="ตัวยึดท้ายกระดาษ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5" name="ตัวยึดหมายเลขภาพนิ่ง 4"/>
          <p:cNvSpPr>
            <a:spLocks noGrp="1"/>
          </p:cNvSpPr>
          <p:nvPr>
            <p:ph type="sldNum" sz="quarter" idx="3"/>
          </p:nvPr>
        </p:nvSpPr>
        <p:spPr>
          <a:xfrm>
            <a:off x="4023092" y="9721106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r">
              <a:defRPr sz="1300"/>
            </a:lvl1pPr>
          </a:lstStyle>
          <a:p>
            <a:fld id="{F26CC290-C471-4235-889B-AC78B6A6ED6E}" type="slidenum">
              <a:rPr lang="th-TH" smtClean="0"/>
              <a:pPr/>
              <a:t>‹#›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ยึดวันที่ 2"/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22A01A-4F4B-4FD4-8F05-3F1F3AAD900B}" type="datetimeFigureOut">
              <a:rPr lang="th-TH" smtClean="0"/>
              <a:pPr/>
              <a:t>17/02/61</a:t>
            </a:fld>
            <a:endParaRPr lang="th-TH"/>
          </a:p>
        </p:txBody>
      </p:sp>
      <p:sp>
        <p:nvSpPr>
          <p:cNvPr id="4" name="ตัวยึดรูปบนภาพนิ่ง 3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ยึด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3250" cy="4605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5"/>
          </p:nvPr>
        </p:nvSpPr>
        <p:spPr>
          <a:xfrm>
            <a:off x="4022725" y="972185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7D8E61-65E6-4E53-8AE6-A3F35142FB4E}" type="slidenum">
              <a:rPr lang="th-TH" smtClean="0"/>
              <a:pPr/>
              <a:t>‹#›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ยึดบันทึกย่อ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D8E61-65E6-4E53-8AE6-A3F35142FB4E}" type="slidenum">
              <a:rPr lang="th-TH" smtClean="0"/>
              <a:pPr/>
              <a:t>3</a:t>
            </a:fld>
            <a:endParaRPr lang="th-TH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ยึดบันทึกย่อ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h-TH" dirty="0" smtClean="0"/>
              <a:t>ถอด</a:t>
            </a:r>
            <a:r>
              <a:rPr lang="th-TH" smtClean="0"/>
              <a:t>โฟม</a:t>
            </a:r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D8E61-65E6-4E53-8AE6-A3F35142FB4E}" type="slidenum">
              <a:rPr lang="th-TH" smtClean="0"/>
              <a:pPr/>
              <a:t>5</a:t>
            </a:fld>
            <a:endParaRPr lang="th-TH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 smtClean="0"/>
              <a:t>คลิกเพื่อแก้ไขลักษณะชื่อเรื่องรองต้นแบบ</a:t>
            </a:r>
            <a:endParaRPr lang="th-TH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F293D-20BF-487A-BFA7-792ABC73B8A5}" type="datetimeFigureOut">
              <a:rPr lang="th-TH" smtClean="0"/>
              <a:pPr/>
              <a:t>17/02/61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BBE1-314B-45E7-A14D-E54A756E973C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F293D-20BF-487A-BFA7-792ABC73B8A5}" type="datetimeFigureOut">
              <a:rPr lang="th-TH" smtClean="0"/>
              <a:pPr/>
              <a:t>17/02/61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BBE1-314B-45E7-A14D-E54A756E973C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F293D-20BF-487A-BFA7-792ABC73B8A5}" type="datetimeFigureOut">
              <a:rPr lang="th-TH" smtClean="0"/>
              <a:pPr/>
              <a:t>17/02/61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BBE1-314B-45E7-A14D-E54A756E973C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F293D-20BF-487A-BFA7-792ABC73B8A5}" type="datetimeFigureOut">
              <a:rPr lang="th-TH" smtClean="0"/>
              <a:pPr/>
              <a:t>17/02/61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BBE1-314B-45E7-A14D-E54A756E973C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ข้อความ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F293D-20BF-487A-BFA7-792ABC73B8A5}" type="datetimeFigureOut">
              <a:rPr lang="th-TH" smtClean="0"/>
              <a:pPr/>
              <a:t>17/02/61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BBE1-314B-45E7-A14D-E54A756E973C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ยึดเนื้อหา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F293D-20BF-487A-BFA7-792ABC73B8A5}" type="datetimeFigureOut">
              <a:rPr lang="th-TH" smtClean="0"/>
              <a:pPr/>
              <a:t>17/02/61</a:t>
            </a:fld>
            <a:endParaRPr lang="th-TH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BBE1-314B-45E7-A14D-E54A756E973C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ข้อความ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ยึดเนื้อหา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ยึดข้อความ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6" name="ตัวยึดเนื้อหา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7" name="ตัวยึด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F293D-20BF-487A-BFA7-792ABC73B8A5}" type="datetimeFigureOut">
              <a:rPr lang="th-TH" smtClean="0"/>
              <a:pPr/>
              <a:t>17/02/61</a:t>
            </a:fld>
            <a:endParaRPr lang="th-TH"/>
          </a:p>
        </p:txBody>
      </p:sp>
      <p:sp>
        <p:nvSpPr>
          <p:cNvPr id="8" name="ตัวยึด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ยึดหมายเลขภาพนิ่ง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BBE1-314B-45E7-A14D-E54A756E973C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F293D-20BF-487A-BFA7-792ABC73B8A5}" type="datetimeFigureOut">
              <a:rPr lang="th-TH" smtClean="0"/>
              <a:pPr/>
              <a:t>17/02/61</a:t>
            </a:fld>
            <a:endParaRPr lang="th-TH"/>
          </a:p>
        </p:txBody>
      </p:sp>
      <p:sp>
        <p:nvSpPr>
          <p:cNvPr id="4" name="ตัวยึด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ยึด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BBE1-314B-45E7-A14D-E54A756E973C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F293D-20BF-487A-BFA7-792ABC73B8A5}" type="datetimeFigureOut">
              <a:rPr lang="th-TH" smtClean="0"/>
              <a:pPr/>
              <a:t>17/02/61</a:t>
            </a:fld>
            <a:endParaRPr lang="th-TH"/>
          </a:p>
        </p:txBody>
      </p:sp>
      <p:sp>
        <p:nvSpPr>
          <p:cNvPr id="3" name="ตัวยึด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BBE1-314B-45E7-A14D-E54A756E973C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ยึดข้อความ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F293D-20BF-487A-BFA7-792ABC73B8A5}" type="datetimeFigureOut">
              <a:rPr lang="th-TH" smtClean="0"/>
              <a:pPr/>
              <a:t>17/02/61</a:t>
            </a:fld>
            <a:endParaRPr lang="th-TH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BBE1-314B-45E7-A14D-E54A756E973C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รูปภาพ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ยึดข้อความ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F293D-20BF-487A-BFA7-792ABC73B8A5}" type="datetimeFigureOut">
              <a:rPr lang="th-TH" smtClean="0"/>
              <a:pPr/>
              <a:t>17/02/61</a:t>
            </a:fld>
            <a:endParaRPr lang="th-TH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BBE1-314B-45E7-A14D-E54A756E973C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ข้อความ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F293D-20BF-487A-BFA7-792ABC73B8A5}" type="datetimeFigureOut">
              <a:rPr lang="th-TH" smtClean="0"/>
              <a:pPr/>
              <a:t>17/02/61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CBBE1-314B-45E7-A14D-E54A756E973C}" type="slidenum">
              <a:rPr lang="th-TH" smtClean="0"/>
              <a:pPr/>
              <a:t>‹#›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 descr="lamloei2-A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260648"/>
            <a:ext cx="7560840" cy="55446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7584" y="5949280"/>
            <a:ext cx="7697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https://www.facebook.com/lamloeicom</a:t>
            </a:r>
            <a:endParaRPr lang="th-TH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bcu.svg.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3923928" y="4151101"/>
            <a:ext cx="925508" cy="2590266"/>
          </a:xfrm>
          <a:prstGeom prst="rect">
            <a:avLst/>
          </a:prstGeom>
        </p:spPr>
      </p:pic>
      <p:pic>
        <p:nvPicPr>
          <p:cNvPr id="5" name="รูปภาพ 4" descr="bottom.svg.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flipH="1">
            <a:off x="611560" y="4223110"/>
            <a:ext cx="933429" cy="2590266"/>
          </a:xfrm>
          <a:prstGeom prst="rect">
            <a:avLst/>
          </a:prstGeom>
        </p:spPr>
      </p:pic>
      <p:pic>
        <p:nvPicPr>
          <p:cNvPr id="6" name="รูปภาพ 5" descr="bsm.svg.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5580112" y="4149080"/>
            <a:ext cx="930495" cy="2590266"/>
          </a:xfrm>
          <a:prstGeom prst="rect">
            <a:avLst/>
          </a:prstGeom>
        </p:spPr>
      </p:pic>
      <p:pic>
        <p:nvPicPr>
          <p:cNvPr id="7" name="รูปภาพ 6" descr="bss.svg.m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2267744" y="4151102"/>
            <a:ext cx="921803" cy="2590266"/>
          </a:xfrm>
          <a:prstGeom prst="rect">
            <a:avLst/>
          </a:prstGeom>
        </p:spPr>
      </p:pic>
      <p:pic>
        <p:nvPicPr>
          <p:cNvPr id="8" name="รูปภาพ 7" descr="drl.svg.m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flipH="1">
            <a:off x="7380312" y="4149080"/>
            <a:ext cx="879921" cy="2590267"/>
          </a:xfrm>
          <a:prstGeom prst="rect">
            <a:avLst/>
          </a:prstGeom>
        </p:spPr>
      </p:pic>
      <p:pic>
        <p:nvPicPr>
          <p:cNvPr id="9" name="รูปภาพ 8" descr="out.svg.m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flipH="1">
            <a:off x="7380312" y="1340768"/>
            <a:ext cx="933429" cy="2590266"/>
          </a:xfrm>
          <a:prstGeom prst="rect">
            <a:avLst/>
          </a:prstGeom>
        </p:spPr>
      </p:pic>
      <p:pic>
        <p:nvPicPr>
          <p:cNvPr id="10" name="รูปภาพ 9" descr="tcu.svg.m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flipH="1">
            <a:off x="3995936" y="1342790"/>
            <a:ext cx="890126" cy="2590266"/>
          </a:xfrm>
          <a:prstGeom prst="rect">
            <a:avLst/>
          </a:prstGeom>
        </p:spPr>
      </p:pic>
      <p:pic>
        <p:nvPicPr>
          <p:cNvPr id="11" name="รูปภาพ 10" descr="top.svg.m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flipH="1">
            <a:off x="683568" y="1342790"/>
            <a:ext cx="933429" cy="2590266"/>
          </a:xfrm>
          <a:prstGeom prst="rect">
            <a:avLst/>
          </a:prstGeom>
        </p:spPr>
      </p:pic>
      <p:pic>
        <p:nvPicPr>
          <p:cNvPr id="12" name="รูปภาพ 11" descr="tsm.svg.m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flipH="1">
            <a:off x="5652120" y="1342790"/>
            <a:ext cx="877313" cy="2590267"/>
          </a:xfrm>
          <a:prstGeom prst="rect">
            <a:avLst/>
          </a:prstGeom>
        </p:spPr>
      </p:pic>
      <p:pic>
        <p:nvPicPr>
          <p:cNvPr id="13" name="รูปภาพ 12" descr="tss.svg.m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flipH="1">
            <a:off x="2267744" y="1342790"/>
            <a:ext cx="921803" cy="2590266"/>
          </a:xfrm>
          <a:prstGeom prst="rect">
            <a:avLst/>
          </a:prstGeom>
        </p:spPr>
      </p:pic>
      <p:sp>
        <p:nvSpPr>
          <p:cNvPr id="1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Node32Pico Gerber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15" name="รูปภาพ 14" descr="lamloei-logo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8-02-16_14255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928" y="2682227"/>
            <a:ext cx="8980576" cy="1466853"/>
          </a:xfrm>
          <a:prstGeom prst="rect">
            <a:avLst/>
          </a:prstGeom>
        </p:spPr>
      </p:pic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Node32Pico BOM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outpu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1640" y="1124744"/>
            <a:ext cx="6696744" cy="5387193"/>
          </a:xfrm>
          <a:prstGeom prst="rect">
            <a:avLst/>
          </a:prstGeom>
        </p:spPr>
      </p:pic>
      <p:sp>
        <p:nvSpPr>
          <p:cNvPr id="3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Node32Pico </a:t>
            </a:r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Testrun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วิธีติดตั้ง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5" name="ตัวยึดเนื้อหา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Install </a:t>
            </a: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Arduino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 IDE</a:t>
            </a:r>
          </a:p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Install </a:t>
            </a: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Git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 SCM</a:t>
            </a:r>
          </a:p>
          <a:p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Git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 GUI, source, target &gt; clone</a:t>
            </a:r>
          </a:p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Double click get.exe</a:t>
            </a:r>
            <a:endParaRPr lang="th-TH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7" name="รูปภาพ 6" descr="lamloei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323528" y="836712"/>
            <a:ext cx="8229600" cy="1143000"/>
          </a:xfrm>
        </p:spPr>
        <p:txBody>
          <a:bodyPr>
            <a:noAutofit/>
          </a:bodyPr>
          <a:lstStyle/>
          <a:p>
            <a:r>
              <a:rPr lang="th-TH" sz="4800" dirty="0" smtClean="0">
                <a:latin typeface="CordiaUPC" pitchFamily="34" charset="-34"/>
                <a:cs typeface="CordiaUPC" pitchFamily="34" charset="-34"/>
              </a:rPr>
              <a:t>ดาวน์โหลดและติดตั้งไฟล์ที่</a:t>
            </a:r>
            <a:r>
              <a:rPr lang="en-US" sz="4800" dirty="0" smtClean="0">
                <a:latin typeface="CordiaUPC" pitchFamily="34" charset="-34"/>
                <a:cs typeface="CordiaUPC" pitchFamily="34" charset="-34"/>
              </a:rPr>
              <a:t/>
            </a:r>
            <a:br>
              <a:rPr lang="en-US" sz="4800" dirty="0" smtClean="0">
                <a:latin typeface="CordiaUPC" pitchFamily="34" charset="-34"/>
                <a:cs typeface="CordiaUPC" pitchFamily="34" charset="-34"/>
              </a:rPr>
            </a:br>
            <a:r>
              <a:rPr lang="en-US" sz="4800" dirty="0" smtClean="0">
                <a:latin typeface="CordiaUPC" pitchFamily="34" charset="-34"/>
                <a:cs typeface="CordiaUPC" pitchFamily="34" charset="-34"/>
              </a:rPr>
              <a:t>https://www.arduino.cc/en/Main/Software</a:t>
            </a:r>
            <a:endParaRPr lang="th-TH" sz="4800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7" name="รูปภาพ 6" descr="2017-11-24_19022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3523" y="2258000"/>
            <a:ext cx="8322933" cy="4355337"/>
          </a:xfrm>
          <a:prstGeom prst="rect">
            <a:avLst/>
          </a:prstGeom>
        </p:spPr>
      </p:pic>
      <p:pic>
        <p:nvPicPr>
          <p:cNvPr id="5" name="รูปภาพ 4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323528" y="836712"/>
            <a:ext cx="8229600" cy="1143000"/>
          </a:xfrm>
        </p:spPr>
        <p:txBody>
          <a:bodyPr>
            <a:noAutofit/>
          </a:bodyPr>
          <a:lstStyle/>
          <a:p>
            <a:r>
              <a:rPr lang="th-TH" sz="4800" dirty="0" smtClean="0">
                <a:latin typeface="CordiaUPC" pitchFamily="34" charset="-34"/>
                <a:cs typeface="CordiaUPC" pitchFamily="34" charset="-34"/>
              </a:rPr>
              <a:t>ดาวน์โหลดและติดตั้งไฟล์ที่</a:t>
            </a:r>
            <a:r>
              <a:rPr lang="en-US" sz="4800" dirty="0" smtClean="0">
                <a:latin typeface="CordiaUPC" pitchFamily="34" charset="-34"/>
                <a:cs typeface="CordiaUPC" pitchFamily="34" charset="-34"/>
              </a:rPr>
              <a:t/>
            </a:r>
            <a:br>
              <a:rPr lang="en-US" sz="4800" dirty="0" smtClean="0">
                <a:latin typeface="CordiaUPC" pitchFamily="34" charset="-34"/>
                <a:cs typeface="CordiaUPC" pitchFamily="34" charset="-34"/>
              </a:rPr>
            </a:br>
            <a:r>
              <a:rPr lang="en-US" sz="4800" dirty="0" smtClean="0">
                <a:latin typeface="CordiaUPC" pitchFamily="34" charset="-34"/>
                <a:cs typeface="CordiaUPC" pitchFamily="34" charset="-34"/>
              </a:rPr>
              <a:t>https://git-scm.com/</a:t>
            </a:r>
            <a:endParaRPr lang="th-TH" sz="4800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02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624" y="2348880"/>
            <a:ext cx="8836864" cy="3471292"/>
          </a:xfrm>
          <a:prstGeom prst="rect">
            <a:avLst/>
          </a:prstGeom>
        </p:spPr>
      </p:pic>
      <p:pic>
        <p:nvPicPr>
          <p:cNvPr id="7" name="รูปภาพ 6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ยึดเนื้อหา 2"/>
          <p:cNvSpPr>
            <a:spLocks noGrp="1"/>
          </p:cNvSpPr>
          <p:nvPr>
            <p:ph idx="1"/>
          </p:nvPr>
        </p:nvSpPr>
        <p:spPr>
          <a:xfrm>
            <a:off x="0" y="2420888"/>
            <a:ext cx="9144000" cy="4032448"/>
          </a:xfrm>
        </p:spPr>
        <p:txBody>
          <a:bodyPr>
            <a:noAutofit/>
          </a:bodyPr>
          <a:lstStyle/>
          <a:p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Git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 </a:t>
            </a: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Gui</a:t>
            </a:r>
            <a:endParaRPr lang="en-US" dirty="0" smtClean="0">
              <a:latin typeface="CordiaUPC" pitchFamily="34" charset="-34"/>
              <a:cs typeface="CordiaUPC" pitchFamily="34" charset="-34"/>
            </a:endParaRPr>
          </a:p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Select Clone Existing Repository</a:t>
            </a:r>
          </a:p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Source: https://github.com/espressif/arduino-esp32.git</a:t>
            </a:r>
          </a:p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Target: C:/Users/[YOUR_USER_NAME]/Documents/</a:t>
            </a:r>
            <a:br>
              <a:rPr lang="en-US" dirty="0" smtClean="0">
                <a:latin typeface="CordiaUPC" pitchFamily="34" charset="-34"/>
                <a:cs typeface="CordiaUPC" pitchFamily="34" charset="-34"/>
              </a:rPr>
            </a:b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Arduino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/hardware/</a:t>
            </a: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espressif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/esp32</a:t>
            </a:r>
          </a:p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Click Clone</a:t>
            </a:r>
          </a:p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Open C:\Users\[YOUR_USER_NAME]\Documents\</a:t>
            </a:r>
            <a:br>
              <a:rPr lang="en-US" dirty="0" smtClean="0">
                <a:latin typeface="CordiaUPC" pitchFamily="34" charset="-34"/>
                <a:cs typeface="CordiaUPC" pitchFamily="34" charset="-34"/>
              </a:rPr>
            </a:b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Arduino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\hardware\</a:t>
            </a: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espressif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\esp32\tools and double-click get.exe</a:t>
            </a:r>
            <a:endParaRPr lang="th-TH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03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5696" y="260648"/>
            <a:ext cx="5991225" cy="2638425"/>
          </a:xfrm>
          <a:prstGeom prst="rect">
            <a:avLst/>
          </a:prstGeom>
        </p:spPr>
      </p:pic>
      <p:pic>
        <p:nvPicPr>
          <p:cNvPr id="7" name="รูปภาพ 6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Updated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5" name="ตัวยึดเนื้อหา 2"/>
          <p:cNvSpPr>
            <a:spLocks noGrp="1"/>
          </p:cNvSpPr>
          <p:nvPr>
            <p:ph idx="1"/>
          </p:nvPr>
        </p:nvSpPr>
        <p:spPr>
          <a:xfrm>
            <a:off x="395536" y="3573017"/>
            <a:ext cx="8229600" cy="2952328"/>
          </a:xfrm>
        </p:spPr>
        <p:txBody>
          <a:bodyPr/>
          <a:lstStyle/>
          <a:p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Git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 CMD</a:t>
            </a:r>
          </a:p>
          <a:p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cd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 C:\Users\[YOUR_USER_NAME]\Documents\</a:t>
            </a:r>
            <a:br>
              <a:rPr lang="en-US" dirty="0" smtClean="0">
                <a:latin typeface="CordiaUPC" pitchFamily="34" charset="-34"/>
                <a:cs typeface="CordiaUPC" pitchFamily="34" charset="-34"/>
              </a:rPr>
            </a:b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Arduino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\hardware\</a:t>
            </a: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espressif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\esp32</a:t>
            </a:r>
          </a:p>
          <a:p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git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 pull origin master</a:t>
            </a:r>
          </a:p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หรือ 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Fetch from &gt; origin</a:t>
            </a:r>
          </a:p>
          <a:p>
            <a:endParaRPr lang="th-TH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 descr="07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5616" y="1484784"/>
            <a:ext cx="6981825" cy="1905000"/>
          </a:xfrm>
          <a:prstGeom prst="rect">
            <a:avLst/>
          </a:prstGeom>
        </p:spPr>
      </p:pic>
      <p:pic>
        <p:nvPicPr>
          <p:cNvPr id="8" name="รูปภาพ 7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  <p:pic>
        <p:nvPicPr>
          <p:cNvPr id="9" name="รูปภาพ 8" descr="2018-02-16_15043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7904" y="5196609"/>
            <a:ext cx="5256584" cy="14007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โฟลเดอร์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งานเอกสาร </a:t>
            </a: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Arduino</a:t>
            </a:r>
            <a:endParaRPr lang="en-US" dirty="0" smtClean="0">
              <a:latin typeface="CordiaUPC" pitchFamily="34" charset="-34"/>
              <a:cs typeface="CordiaUPC" pitchFamily="34" charset="-34"/>
            </a:endParaRPr>
          </a:p>
          <a:p>
            <a:pPr>
              <a:buNone/>
            </a:pPr>
            <a:r>
              <a:rPr lang="en-US" dirty="0" smtClean="0">
                <a:latin typeface="CordiaUPC" pitchFamily="34" charset="-34"/>
                <a:cs typeface="CordiaUPC" pitchFamily="34" charset="-34"/>
              </a:rPr>
              <a:t>C:\Users \[YOUR_USER_NAME]\Documents\</a:t>
            </a: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Arduino</a:t>
            </a:r>
            <a:endParaRPr lang="en-US" dirty="0" smtClean="0">
              <a:latin typeface="CordiaUPC" pitchFamily="34" charset="-34"/>
              <a:cs typeface="CordiaUPC" pitchFamily="34" charset="-34"/>
            </a:endParaRPr>
          </a:p>
          <a:p>
            <a:pPr>
              <a:buNone/>
            </a:pPr>
            <a:endParaRPr lang="th-TH" dirty="0" smtClean="0">
              <a:latin typeface="CordiaUPC" pitchFamily="34" charset="-34"/>
              <a:cs typeface="CordiaUPC" pitchFamily="34" charset="-34"/>
            </a:endParaRPr>
          </a:p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โฟลเดอร์ </a:t>
            </a: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Arduino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 IDE</a:t>
            </a:r>
          </a:p>
          <a:p>
            <a:pPr>
              <a:buNone/>
            </a:pPr>
            <a:r>
              <a:rPr lang="en-US" dirty="0" smtClean="0">
                <a:latin typeface="CordiaUPC" pitchFamily="34" charset="-34"/>
                <a:cs typeface="CordiaUPC" pitchFamily="34" charset="-34"/>
              </a:rPr>
              <a:t>C:\Program Files (x86)\</a:t>
            </a: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Arduino</a:t>
            </a:r>
            <a:endParaRPr lang="en-US" dirty="0" smtClean="0">
              <a:latin typeface="CordiaUPC" pitchFamily="34" charset="-34"/>
              <a:cs typeface="CordiaUPC" pitchFamily="34" charset="-34"/>
            </a:endParaRPr>
          </a:p>
          <a:p>
            <a:pPr>
              <a:buNone/>
            </a:pPr>
            <a:r>
              <a:rPr lang="en-US" dirty="0" smtClean="0">
                <a:latin typeface="CordiaUPC" pitchFamily="34" charset="-34"/>
                <a:cs typeface="CordiaUPC" pitchFamily="34" charset="-34"/>
              </a:rPr>
              <a:t>C:\Users\[YOUR_USER_NAME]\AppData\Local\Arduino15</a:t>
            </a:r>
            <a:endParaRPr lang="th-TH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lamloei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914400" y="260648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Tools &gt; Board: “Node32s”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0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83768" y="1772816"/>
            <a:ext cx="3571875" cy="34766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27784" y="5661248"/>
            <a:ext cx="4219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***จะต้องเห็นทั้ง 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Board </a:t>
            </a:r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และ 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Port***</a:t>
            </a:r>
            <a:endParaRPr lang="th-TH" sz="3200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8" name="รูปภาพ 7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395536" y="908720"/>
            <a:ext cx="8229600" cy="475252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th-TH" sz="8000" b="1" dirty="0" err="1" smtClean="0">
                <a:latin typeface="CordiaUPC" pitchFamily="34" charset="-34"/>
                <a:cs typeface="CordiaUPC" pitchFamily="34" charset="-34"/>
              </a:rPr>
              <a:t>คอร์</a:t>
            </a:r>
            <a:r>
              <a:rPr lang="th-TH" sz="8000" b="1" dirty="0" smtClean="0">
                <a:latin typeface="CordiaUPC" pitchFamily="34" charset="-34"/>
                <a:cs typeface="CordiaUPC" pitchFamily="34" charset="-34"/>
              </a:rPr>
              <a:t>สอบรม</a:t>
            </a:r>
            <a:r>
              <a:rPr lang="en-US" sz="8000" b="1" dirty="0" smtClean="0">
                <a:latin typeface="CordiaUPC" pitchFamily="34" charset="-34"/>
                <a:cs typeface="CordiaUPC" pitchFamily="34" charset="-34"/>
              </a:rPr>
              <a:t/>
            </a:r>
            <a:br>
              <a:rPr lang="en-US" sz="8000" b="1" dirty="0" smtClean="0">
                <a:latin typeface="CordiaUPC" pitchFamily="34" charset="-34"/>
                <a:cs typeface="CordiaUPC" pitchFamily="34" charset="-34"/>
              </a:rPr>
            </a:br>
            <a:r>
              <a:rPr lang="en-US" sz="8000" b="1" dirty="0" smtClean="0">
                <a:latin typeface="CordiaUPC" pitchFamily="34" charset="-34"/>
                <a:cs typeface="CordiaUPC" pitchFamily="34" charset="-34"/>
              </a:rPr>
              <a:t>Node32Pico Plus </a:t>
            </a:r>
            <a:r>
              <a:rPr lang="en-US" sz="8000" b="1" dirty="0" err="1" smtClean="0">
                <a:latin typeface="CordiaUPC" pitchFamily="34" charset="-34"/>
                <a:cs typeface="CordiaUPC" pitchFamily="34" charset="-34"/>
              </a:rPr>
              <a:t>Netpie</a:t>
            </a:r>
            <a:r>
              <a:rPr lang="en-US" sz="8000" b="1" dirty="0" smtClean="0">
                <a:latin typeface="CordiaUPC" pitchFamily="34" charset="-34"/>
                <a:cs typeface="CordiaUPC" pitchFamily="34" charset="-34"/>
              </a:rPr>
              <a:t/>
            </a:r>
            <a:br>
              <a:rPr lang="en-US" sz="8000" b="1" dirty="0" smtClean="0">
                <a:latin typeface="CordiaUPC" pitchFamily="34" charset="-34"/>
                <a:cs typeface="CordiaUPC" pitchFamily="34" charset="-34"/>
              </a:rPr>
            </a:br>
            <a:r>
              <a:rPr lang="en-US" sz="8000" b="1" dirty="0" err="1" smtClean="0">
                <a:latin typeface="CordiaUPC" pitchFamily="34" charset="-34"/>
                <a:cs typeface="CordiaUPC" pitchFamily="34" charset="-34"/>
              </a:rPr>
              <a:t>Arduino</a:t>
            </a:r>
            <a:r>
              <a:rPr lang="en-US" sz="8000" b="1" dirty="0" smtClean="0">
                <a:latin typeface="CordiaUPC" pitchFamily="34" charset="-34"/>
                <a:cs typeface="CordiaUPC" pitchFamily="34" charset="-34"/>
              </a:rPr>
              <a:t> IDE Basic</a:t>
            </a:r>
            <a:br>
              <a:rPr lang="en-US" sz="8000" b="1" dirty="0" smtClean="0">
                <a:latin typeface="CordiaUPC" pitchFamily="34" charset="-34"/>
                <a:cs typeface="CordiaUPC" pitchFamily="34" charset="-34"/>
              </a:rPr>
            </a:br>
            <a:r>
              <a:rPr lang="th-TH" sz="8000" b="1" dirty="0" smtClean="0">
                <a:latin typeface="CordiaUPC" pitchFamily="34" charset="-34"/>
                <a:cs typeface="CordiaUPC" pitchFamily="34" charset="-34"/>
              </a:rPr>
              <a:t>ขั้นพื้นฐาน</a:t>
            </a:r>
            <a:endParaRPr lang="th-TH" sz="8000" b="1" dirty="0">
              <a:latin typeface="CordiaUPC" pitchFamily="34" charset="-34"/>
              <a:cs typeface="CordiaUPC" pitchFamily="34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  <a:latin typeface="CordiaUPC" pitchFamily="34" charset="-34"/>
                <a:cs typeface="CordiaUPC" pitchFamily="34" charset="-34"/>
              </a:rPr>
              <a:t>Break</a:t>
            </a:r>
            <a:endParaRPr lang="th-TH" sz="4800" b="1" dirty="0">
              <a:solidFill>
                <a:srgbClr val="FF0000"/>
              </a:solidFill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พัก 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15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นาที</a:t>
            </a:r>
          </a:p>
          <a:p>
            <a:endParaRPr lang="th-TH" dirty="0" smtClean="0">
              <a:latin typeface="CordiaUPC" pitchFamily="34" charset="-34"/>
              <a:cs typeface="CordiaUPC" pitchFamily="34" charset="-34"/>
            </a:endParaRPr>
          </a:p>
          <a:p>
            <a:endParaRPr lang="th-TH" dirty="0" smtClean="0">
              <a:latin typeface="CordiaUPC" pitchFamily="34" charset="-34"/>
              <a:cs typeface="CordiaUPC" pitchFamily="34" charset="-34"/>
            </a:endParaRPr>
          </a:p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แนะนำตัว</a:t>
            </a:r>
          </a:p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ชื่อ</a:t>
            </a:r>
          </a:p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ความชอบ</a:t>
            </a:r>
          </a:p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ความคาดหวังของ</a:t>
            </a:r>
            <a:r>
              <a:rPr lang="th-TH" dirty="0" err="1" smtClean="0">
                <a:latin typeface="CordiaUPC" pitchFamily="34" charset="-34"/>
                <a:cs typeface="CordiaUPC" pitchFamily="34" charset="-34"/>
              </a:rPr>
              <a:t>คอร์ส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นี้</a:t>
            </a:r>
          </a:p>
          <a:p>
            <a:r>
              <a:rPr lang="th-TH" dirty="0" err="1" smtClean="0">
                <a:latin typeface="CordiaUPC" pitchFamily="34" charset="-34"/>
                <a:cs typeface="CordiaUPC" pitchFamily="34" charset="-34"/>
              </a:rPr>
              <a:t>คอร์สที่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อยากจะให้เปิดในอนาคต</a:t>
            </a:r>
            <a:endParaRPr lang="th-TH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lamloei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หน้าจอ </a:t>
            </a:r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Arduino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 IDE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2017-11-24_18364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2060848"/>
            <a:ext cx="8712968" cy="46469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9512" y="1484784"/>
            <a:ext cx="3169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เปิดโปรแกรม </a:t>
            </a:r>
            <a:r>
              <a:rPr lang="en-US" sz="3200" dirty="0" err="1" smtClean="0">
                <a:latin typeface="CordiaUPC" pitchFamily="34" charset="-34"/>
                <a:cs typeface="CordiaUPC" pitchFamily="34" charset="-34"/>
              </a:rPr>
              <a:t>Arduino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 IDE</a:t>
            </a:r>
            <a:endParaRPr lang="th-TH" sz="3200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7" name="รูปภาพ 6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เมนูลัด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2017-11-24_19222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1700808"/>
            <a:ext cx="6525721" cy="1440160"/>
          </a:xfrm>
          <a:prstGeom prst="rect">
            <a:avLst/>
          </a:prstGeom>
        </p:spPr>
      </p:pic>
      <p:pic>
        <p:nvPicPr>
          <p:cNvPr id="5" name="รูปภาพ 4" descr="2017-11-24_19224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36296" y="1700808"/>
            <a:ext cx="1584176" cy="1478568"/>
          </a:xfrm>
          <a:prstGeom prst="rect">
            <a:avLst/>
          </a:prstGeom>
        </p:spPr>
      </p:pic>
      <p:pic>
        <p:nvPicPr>
          <p:cNvPr id="7" name="รูปภาพ 6" descr="lamloei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5536" y="3356992"/>
            <a:ext cx="182614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Verify</a:t>
            </a:r>
            <a:endParaRPr lang="th-TH" sz="3200" dirty="0" smtClean="0">
              <a:latin typeface="CordiaUPC" pitchFamily="34" charset="-34"/>
              <a:cs typeface="CordiaUPC" pitchFamily="34" charset="-34"/>
            </a:endParaRPr>
          </a:p>
          <a:p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Upload</a:t>
            </a:r>
          </a:p>
          <a:p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New</a:t>
            </a:r>
          </a:p>
          <a:p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Open</a:t>
            </a:r>
          </a:p>
          <a:p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Save</a:t>
            </a:r>
          </a:p>
          <a:p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Serial Monitor</a:t>
            </a:r>
            <a:endParaRPr lang="th-TH" sz="3200" dirty="0">
              <a:latin typeface="CordiaUPC" pitchFamily="34" charset="-34"/>
              <a:cs typeface="CordiaUPC" pitchFamily="34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611560" y="188640"/>
            <a:ext cx="8229600" cy="1143000"/>
          </a:xfrm>
        </p:spPr>
        <p:txBody>
          <a:bodyPr>
            <a:normAutofit/>
          </a:bodyPr>
          <a:lstStyle/>
          <a:p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เมนูต่างๆ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2017-11-24_1833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6705" y="237365"/>
            <a:ext cx="1857143" cy="3047619"/>
          </a:xfrm>
          <a:prstGeom prst="rect">
            <a:avLst/>
          </a:prstGeom>
        </p:spPr>
      </p:pic>
      <p:pic>
        <p:nvPicPr>
          <p:cNvPr id="5" name="รูปภาพ 4" descr="2017-11-24_18334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44208" y="1196752"/>
            <a:ext cx="3200000" cy="4171429"/>
          </a:xfrm>
          <a:prstGeom prst="rect">
            <a:avLst/>
          </a:prstGeom>
        </p:spPr>
      </p:pic>
      <p:pic>
        <p:nvPicPr>
          <p:cNvPr id="6" name="รูปภาพ 5" descr="2017-11-24_183405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03162" y="260648"/>
            <a:ext cx="2533334" cy="1800000"/>
          </a:xfrm>
          <a:prstGeom prst="rect">
            <a:avLst/>
          </a:prstGeom>
        </p:spPr>
      </p:pic>
      <p:pic>
        <p:nvPicPr>
          <p:cNvPr id="7" name="รูปภาพ 6" descr="2017-11-24_183428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4800" y="3356992"/>
            <a:ext cx="2619048" cy="3238095"/>
          </a:xfrm>
          <a:prstGeom prst="rect">
            <a:avLst/>
          </a:prstGeom>
        </p:spPr>
      </p:pic>
      <p:pic>
        <p:nvPicPr>
          <p:cNvPr id="8" name="รูปภาพ 7" descr="2017-11-24_183447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16216" y="3286571"/>
            <a:ext cx="2514286" cy="3571429"/>
          </a:xfrm>
          <a:prstGeom prst="rect">
            <a:avLst/>
          </a:prstGeom>
        </p:spPr>
      </p:pic>
      <p:pic>
        <p:nvPicPr>
          <p:cNvPr id="9" name="รูปภาพ 8" descr="lamloei-logo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File &gt; Preferences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2017-11-24_1916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5656" y="1124744"/>
            <a:ext cx="6408712" cy="5389936"/>
          </a:xfrm>
          <a:prstGeom prst="rect">
            <a:avLst/>
          </a:prstGeom>
        </p:spPr>
      </p:pic>
      <p:pic>
        <p:nvPicPr>
          <p:cNvPr id="6" name="รูปภาพ 5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331640" y="274638"/>
            <a:ext cx="7355160" cy="1143000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Sketch &gt; Include Library &gt; Manage Libraries…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2017-11-24_1918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1988840"/>
            <a:ext cx="7619048" cy="4285715"/>
          </a:xfrm>
          <a:prstGeom prst="rect">
            <a:avLst/>
          </a:prstGeom>
        </p:spPr>
      </p:pic>
      <p:pic>
        <p:nvPicPr>
          <p:cNvPr id="6" name="รูปภาพ 5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475656" y="274638"/>
            <a:ext cx="7211144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Tools &gt; Board: &gt; Board Manager…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2017-11-24_19242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1844824"/>
            <a:ext cx="7619048" cy="4285715"/>
          </a:xfrm>
          <a:prstGeom prst="rect">
            <a:avLst/>
          </a:prstGeom>
        </p:spPr>
      </p:pic>
      <p:pic>
        <p:nvPicPr>
          <p:cNvPr id="6" name="รูปภาพ 5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1331640" y="188640"/>
            <a:ext cx="7812360" cy="1143000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File &gt; Examples &gt; 01.Basics &gt; </a:t>
            </a:r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BareMinimum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 descr="08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700808"/>
            <a:ext cx="5105400" cy="2247900"/>
          </a:xfrm>
          <a:prstGeom prst="rect">
            <a:avLst/>
          </a:prstGeom>
        </p:spPr>
      </p:pic>
      <p:pic>
        <p:nvPicPr>
          <p:cNvPr id="7" name="รูปภาพ 6" descr="09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520" y="4286250"/>
            <a:ext cx="3371850" cy="25717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83968" y="4293096"/>
            <a:ext cx="43924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void setup() {} -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ทำงานครั้งเดียว</a:t>
            </a:r>
            <a:endParaRPr lang="en-US" dirty="0" smtClean="0">
              <a:latin typeface="CordiaUPC" pitchFamily="34" charset="-34"/>
              <a:cs typeface="CordiaUPC" pitchFamily="34" charset="-34"/>
            </a:endParaRPr>
          </a:p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void loop() {}   -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ทำงานวนลูป</a:t>
            </a:r>
            <a:endParaRPr lang="en-US" dirty="0" smtClean="0">
              <a:latin typeface="CordiaUPC" pitchFamily="34" charset="-34"/>
              <a:cs typeface="CordiaUPC" pitchFamily="34" charset="-34"/>
            </a:endParaRPr>
          </a:p>
          <a:p>
            <a:endParaRPr lang="th-TH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9" name="รูปภาพ 8" descr="lamloei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1331640" y="188640"/>
            <a:ext cx="781236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File &gt; Examples &gt; 01.Basics &gt; Blink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05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1340768"/>
            <a:ext cx="5095875" cy="2924175"/>
          </a:xfrm>
          <a:prstGeom prst="rect">
            <a:avLst/>
          </a:prstGeom>
        </p:spPr>
      </p:pic>
      <p:pic>
        <p:nvPicPr>
          <p:cNvPr id="6" name="รูปภาพ 5" descr="06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3568" y="4437112"/>
            <a:ext cx="5781675" cy="2209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12160" y="1412776"/>
            <a:ext cx="2319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LED_BUILTIN = 2</a:t>
            </a:r>
            <a:endParaRPr lang="th-TH" sz="3200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84168" y="3429000"/>
            <a:ext cx="24593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ลองเปลี่ยนค่า 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delay</a:t>
            </a:r>
          </a:p>
          <a:p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Upload</a:t>
            </a:r>
            <a:br>
              <a:rPr lang="en-US" sz="3200" dirty="0" smtClean="0">
                <a:latin typeface="CordiaUPC" pitchFamily="34" charset="-34"/>
                <a:cs typeface="CordiaUPC" pitchFamily="34" charset="-34"/>
              </a:rPr>
            </a:br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ดูความเปลี่ยนแปลง</a:t>
            </a:r>
            <a:endParaRPr lang="th-TH" sz="3200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10" name="รูปภาพ 9" descr="lamloei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403648" y="332656"/>
            <a:ext cx="7473008" cy="1143000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Documents\</a:t>
            </a:r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Arduino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\hardware\</a:t>
            </a:r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espressif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\esp32\variants\node32s\</a:t>
            </a:r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pins_arduino.h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2017-11-24_15474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79712" y="1556792"/>
            <a:ext cx="5317872" cy="5040560"/>
          </a:xfrm>
          <a:prstGeom prst="rect">
            <a:avLst/>
          </a:prstGeom>
        </p:spPr>
      </p:pic>
      <p:pic>
        <p:nvPicPr>
          <p:cNvPr id="6" name="รูปภาพ 5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จุดประสงค์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56792"/>
          </a:xfrm>
        </p:spPr>
        <p:txBody>
          <a:bodyPr/>
          <a:lstStyle/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ผู้เข้าอบรมสามารถเขียน </a:t>
            </a: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Arduino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 IDE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ลงบน 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Node32Pico </a:t>
            </a:r>
            <a:endParaRPr lang="th-TH" dirty="0" smtClean="0">
              <a:latin typeface="CordiaUPC" pitchFamily="34" charset="-34"/>
              <a:cs typeface="CordiaUPC" pitchFamily="34" charset="-34"/>
            </a:endParaRPr>
          </a:p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สามารถเชื่อมต่อ </a:t>
            </a: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netpie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ได้</a:t>
            </a:r>
          </a:p>
        </p:txBody>
      </p:sp>
      <p:sp>
        <p:nvSpPr>
          <p:cNvPr id="4" name="ชื่อเรื่อง 1"/>
          <p:cNvSpPr txBox="1">
            <a:spLocks/>
          </p:cNvSpPr>
          <p:nvPr/>
        </p:nvSpPr>
        <p:spPr>
          <a:xfrm>
            <a:off x="395536" y="378904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4800" b="1" dirty="0" smtClean="0">
                <a:latin typeface="CordiaUPC" pitchFamily="34" charset="-34"/>
                <a:ea typeface="+mj-ea"/>
                <a:cs typeface="CordiaUPC" pitchFamily="34" charset="-34"/>
              </a:rPr>
              <a:t>เอกสาร</a:t>
            </a:r>
            <a:r>
              <a:rPr lang="th-TH" sz="4800" b="1" dirty="0" err="1" smtClean="0">
                <a:latin typeface="CordiaUPC" pitchFamily="34" charset="-34"/>
                <a:ea typeface="+mj-ea"/>
                <a:cs typeface="CordiaUPC" pitchFamily="34" charset="-34"/>
              </a:rPr>
              <a:t>คอร์</a:t>
            </a:r>
            <a:r>
              <a:rPr lang="th-TH" sz="4800" b="1" dirty="0" smtClean="0">
                <a:latin typeface="CordiaUPC" pitchFamily="34" charset="-34"/>
                <a:ea typeface="+mj-ea"/>
                <a:cs typeface="CordiaUPC" pitchFamily="34" charset="-34"/>
              </a:rPr>
              <a:t>สอบรมนี้ สามารถดาวน์โหลดได้ที่</a:t>
            </a:r>
            <a:endParaRPr kumimoji="0" lang="th-TH" sz="4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rdiaUPC" pitchFamily="34" charset="-34"/>
              <a:ea typeface="+mj-ea"/>
              <a:cs typeface="CordiaUPC" pitchFamily="34" charset="-34"/>
            </a:endParaRPr>
          </a:p>
        </p:txBody>
      </p:sp>
      <p:sp>
        <p:nvSpPr>
          <p:cNvPr id="5" name="ตัวยึดเนื้อหา 2"/>
          <p:cNvSpPr txBox="1">
            <a:spLocks/>
          </p:cNvSpPr>
          <p:nvPr/>
        </p:nvSpPr>
        <p:spPr>
          <a:xfrm>
            <a:off x="467544" y="4725144"/>
            <a:ext cx="8229600" cy="1756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https://github.com/lamloei/present/20180218</a:t>
            </a:r>
            <a:endParaRPr kumimoji="0" lang="th-TH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23728" y="5877272"/>
            <a:ext cx="58609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dirty="0" smtClean="0">
                <a:latin typeface="CordiaUPC" pitchFamily="34" charset="-34"/>
                <a:cs typeface="CordiaUPC" pitchFamily="34" charset="-34"/>
              </a:rPr>
              <a:t>*** </a:t>
            </a:r>
            <a:r>
              <a:rPr lang="th-TH" sz="4000" dirty="0" err="1" smtClean="0">
                <a:latin typeface="CordiaUPC" pitchFamily="34" charset="-34"/>
                <a:cs typeface="CordiaUPC" pitchFamily="34" charset="-34"/>
              </a:rPr>
              <a:t>คอร์</a:t>
            </a:r>
            <a:r>
              <a:rPr lang="th-TH" sz="4000" dirty="0" smtClean="0">
                <a:latin typeface="CordiaUPC" pitchFamily="34" charset="-34"/>
                <a:cs typeface="CordiaUPC" pitchFamily="34" charset="-34"/>
              </a:rPr>
              <a:t>สอบรมนี้เหมาะสมกับผู้เริ่มต้น ***</a:t>
            </a:r>
            <a:endParaRPr lang="th-TH" sz="4000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8" name="รูปภาพ 7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8-02-16_16133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5656" y="1700808"/>
            <a:ext cx="6180953" cy="1533333"/>
          </a:xfrm>
          <a:prstGeom prst="rect">
            <a:avLst/>
          </a:prstGeom>
        </p:spPr>
      </p:pic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1331640" y="188640"/>
            <a:ext cx="72008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waiting for download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99792" y="3501008"/>
            <a:ext cx="42578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กดปุ่ม 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EN </a:t>
            </a:r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ค้างไว้</a:t>
            </a:r>
          </a:p>
          <a:p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กดปุ่ม 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BOOT </a:t>
            </a:r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ค้างไว้</a:t>
            </a:r>
          </a:p>
          <a:p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ปล่อยปุ่ม 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EN</a:t>
            </a:r>
          </a:p>
          <a:p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ปล่อยปุ่ม 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BOOT</a:t>
            </a:r>
          </a:p>
          <a:p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.</a:t>
            </a:r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..ขึ้นข้อความ 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waiting for download</a:t>
            </a:r>
            <a:br>
              <a:rPr lang="en-US" sz="3200" dirty="0" smtClean="0">
                <a:latin typeface="CordiaUPC" pitchFamily="34" charset="-34"/>
                <a:cs typeface="CordiaUPC" pitchFamily="34" charset="-34"/>
              </a:rPr>
            </a:br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กดแล้วปล่อยปุ่ม 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EN</a:t>
            </a:r>
            <a:endParaRPr lang="th-TH" sz="3200" dirty="0">
              <a:latin typeface="CordiaUPC" pitchFamily="34" charset="-34"/>
              <a:cs typeface="CordiaUPC" pitchFamily="34" charset="-34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  <a:latin typeface="CordiaUPC" pitchFamily="34" charset="-34"/>
                <a:cs typeface="CordiaUPC" pitchFamily="34" charset="-34"/>
              </a:rPr>
              <a:t>Break</a:t>
            </a:r>
            <a:endParaRPr lang="th-TH" sz="4800" b="1" dirty="0">
              <a:solidFill>
                <a:srgbClr val="FF0000"/>
              </a:solidFill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Lunch 60 minute</a:t>
            </a:r>
            <a:endParaRPr lang="th-TH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lamloei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8-02-16_15580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7" y="1340769"/>
            <a:ext cx="4896543" cy="2384084"/>
          </a:xfrm>
          <a:prstGeom prst="rect">
            <a:avLst/>
          </a:prstGeom>
        </p:spPr>
      </p:pic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1403648" y="188640"/>
            <a:ext cx="7740352" cy="1143000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File &gt; Examples &gt; 01.Basics &gt; </a:t>
            </a:r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DigitalReadSerial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 descr="2018-02-16_15560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5576" y="3769614"/>
            <a:ext cx="4752528" cy="29975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12160" y="1412776"/>
            <a:ext cx="283923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rdiaUPC" pitchFamily="34" charset="-34"/>
                <a:cs typeface="CordiaUPC" pitchFamily="34" charset="-34"/>
              </a:rPr>
              <a:t>int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 </a:t>
            </a:r>
            <a:r>
              <a:rPr lang="en-US" sz="3200" dirty="0" err="1" smtClean="0">
                <a:latin typeface="CordiaUPC" pitchFamily="34" charset="-34"/>
                <a:cs typeface="CordiaUPC" pitchFamily="34" charset="-34"/>
              </a:rPr>
              <a:t>pushButton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 = 0;</a:t>
            </a:r>
            <a:br>
              <a:rPr lang="en-US" sz="3200" dirty="0" smtClean="0">
                <a:latin typeface="CordiaUPC" pitchFamily="34" charset="-34"/>
                <a:cs typeface="CordiaUPC" pitchFamily="34" charset="-34"/>
              </a:rPr>
            </a:br>
            <a:r>
              <a:rPr lang="en-US" sz="3200" dirty="0" err="1" smtClean="0">
                <a:latin typeface="CordiaUPC" pitchFamily="34" charset="-34"/>
                <a:cs typeface="CordiaUPC" pitchFamily="34" charset="-34"/>
              </a:rPr>
              <a:t>Serial.begin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(115200);</a:t>
            </a:r>
            <a:endParaRPr lang="th-TH" sz="3200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84168" y="3429000"/>
            <a:ext cx="239520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กดปุ่ม 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BOOT</a:t>
            </a:r>
            <a:br>
              <a:rPr lang="en-US" sz="3200" dirty="0" smtClean="0">
                <a:latin typeface="CordiaUPC" pitchFamily="34" charset="-34"/>
                <a:cs typeface="CordiaUPC" pitchFamily="34" charset="-34"/>
              </a:rPr>
            </a:br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ดูความเปลี่ยนแปลง</a:t>
            </a:r>
            <a:endParaRPr lang="th-TH" sz="3200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683568" y="5661248"/>
            <a:ext cx="115212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827584" y="6165304"/>
            <a:ext cx="115212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1" name="รูปภาพ 10" descr="lamloei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8-02-17_18101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1916832"/>
            <a:ext cx="8171429" cy="3857143"/>
          </a:xfrm>
          <a:prstGeom prst="rect">
            <a:avLst/>
          </a:prstGeom>
        </p:spPr>
      </p:pic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1403648" y="188640"/>
            <a:ext cx="7740352" cy="1143000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File &gt; Examples &gt; EEPROM &gt; </a:t>
            </a:r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eeprom_write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ledcsoftwareFad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1149486"/>
            <a:ext cx="7895084" cy="5303925"/>
          </a:xfrm>
          <a:prstGeom prst="rect">
            <a:avLst/>
          </a:prstGeom>
        </p:spPr>
      </p:pic>
      <p:sp>
        <p:nvSpPr>
          <p:cNvPr id="6" name="ชื่อเรื่อง 1"/>
          <p:cNvSpPr txBox="1">
            <a:spLocks/>
          </p:cNvSpPr>
          <p:nvPr/>
        </p:nvSpPr>
        <p:spPr>
          <a:xfrm>
            <a:off x="1224136" y="44624"/>
            <a:ext cx="730830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diaUPC" pitchFamily="34" charset="-34"/>
                <a:ea typeface="+mj-ea"/>
                <a:cs typeface="CordiaUPC" pitchFamily="34" charset="-34"/>
              </a:rPr>
              <a:t>File &gt; Examples &gt; ESP32 &gt; </a:t>
            </a:r>
            <a:r>
              <a:rPr kumimoji="0" lang="en-US" sz="4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diaUPC" pitchFamily="34" charset="-34"/>
                <a:ea typeface="+mj-ea"/>
                <a:cs typeface="CordiaUPC" pitchFamily="34" charset="-34"/>
              </a:rPr>
              <a:t>AnalogOut</a:t>
            </a:r>
            <a:r>
              <a:rPr kumimoji="0" 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diaUPC" pitchFamily="34" charset="-34"/>
                <a:ea typeface="+mj-ea"/>
                <a:cs typeface="CordiaUPC" pitchFamily="34" charset="-34"/>
              </a:rPr>
              <a:t> &gt; </a:t>
            </a:r>
            <a:r>
              <a:rPr kumimoji="0" lang="en-US" sz="4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diaUPC" pitchFamily="34" charset="-34"/>
                <a:ea typeface="+mj-ea"/>
                <a:cs typeface="CordiaUPC" pitchFamily="34" charset="-34"/>
              </a:rPr>
              <a:t>LEDCSoftwareFade</a:t>
            </a:r>
            <a:endParaRPr kumimoji="0" lang="th-TH" sz="4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rdiaUPC" pitchFamily="34" charset="-34"/>
              <a:ea typeface="+mj-ea"/>
              <a:cs typeface="CordiaUPC" pitchFamily="34" charset="-34"/>
            </a:endParaRPr>
          </a:p>
        </p:txBody>
      </p:sp>
      <p:pic>
        <p:nvPicPr>
          <p:cNvPr id="7" name="รูปภาพ 6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7-05-04_234125.jpg"/>
          <p:cNvPicPr>
            <a:picLocks noChangeAspect="1"/>
          </p:cNvPicPr>
          <p:nvPr/>
        </p:nvPicPr>
        <p:blipFill>
          <a:blip r:embed="rId2" cstate="print"/>
          <a:srcRect r="44679"/>
          <a:stretch>
            <a:fillRect/>
          </a:stretch>
        </p:blipFill>
        <p:spPr>
          <a:xfrm>
            <a:off x="2843808" y="188640"/>
            <a:ext cx="4752528" cy="4578385"/>
          </a:xfrm>
          <a:prstGeom prst="rect">
            <a:avLst/>
          </a:prstGeom>
        </p:spPr>
      </p:pic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467544" y="5013176"/>
            <a:ext cx="7812360" cy="11430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#define LEDC_BASE_FREQ     15000</a:t>
            </a:r>
            <a:br>
              <a:rPr lang="en-US" sz="3200" dirty="0" smtClean="0">
                <a:latin typeface="CordiaUPC" pitchFamily="34" charset="-34"/>
                <a:cs typeface="CordiaUPC" pitchFamily="34" charset="-34"/>
              </a:rPr>
            </a:b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#define LED_PIN            2</a:t>
            </a:r>
            <a:endParaRPr lang="th-TH" sz="3200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7" name="รูปภาพ 6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7-05-04_23474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1556792"/>
            <a:ext cx="7429500" cy="2476500"/>
          </a:xfrm>
          <a:prstGeom prst="rect">
            <a:avLst/>
          </a:prstGeom>
        </p:spPr>
      </p:pic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1547664" y="260648"/>
            <a:ext cx="7812360" cy="1143000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File &gt; Examples &gt; 02.Digital &gt; Button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6" name="ชื่อเรื่อง 1"/>
          <p:cNvSpPr txBox="1">
            <a:spLocks/>
          </p:cNvSpPr>
          <p:nvPr/>
        </p:nvSpPr>
        <p:spPr>
          <a:xfrm>
            <a:off x="611560" y="4077072"/>
            <a:ext cx="781236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lang="en-US" sz="3200" dirty="0" smtClean="0">
                <a:latin typeface="CordiaUPC" pitchFamily="34" charset="-34"/>
                <a:ea typeface="+mj-ea"/>
                <a:cs typeface="CordiaUPC" pitchFamily="34" charset="-34"/>
              </a:rPr>
              <a:t>const </a:t>
            </a:r>
            <a:r>
              <a:rPr lang="en-US" sz="3200" dirty="0" err="1" smtClean="0">
                <a:latin typeface="CordiaUPC" pitchFamily="34" charset="-34"/>
                <a:ea typeface="+mj-ea"/>
                <a:cs typeface="CordiaUPC" pitchFamily="34" charset="-34"/>
              </a:rPr>
              <a:t>int</a:t>
            </a:r>
            <a:r>
              <a:rPr lang="en-US" sz="3200" dirty="0" smtClean="0">
                <a:latin typeface="CordiaUPC" pitchFamily="34" charset="-34"/>
                <a:ea typeface="+mj-ea"/>
                <a:cs typeface="CordiaUPC" pitchFamily="34" charset="-34"/>
              </a:rPr>
              <a:t> </a:t>
            </a:r>
            <a:r>
              <a:rPr lang="en-US" sz="3200" dirty="0" err="1" smtClean="0">
                <a:latin typeface="CordiaUPC" pitchFamily="34" charset="-34"/>
                <a:ea typeface="+mj-ea"/>
                <a:cs typeface="CordiaUPC" pitchFamily="34" charset="-34"/>
              </a:rPr>
              <a:t>buttonPin</a:t>
            </a:r>
            <a:r>
              <a:rPr lang="en-US" sz="3200" dirty="0" smtClean="0">
                <a:latin typeface="CordiaUPC" pitchFamily="34" charset="-34"/>
                <a:ea typeface="+mj-ea"/>
                <a:cs typeface="CordiaUPC" pitchFamily="34" charset="-34"/>
              </a:rPr>
              <a:t> = 0;</a:t>
            </a:r>
          </a:p>
          <a:p>
            <a:pPr lvl="0">
              <a:spcBef>
                <a:spcPct val="0"/>
              </a:spcBef>
            </a:pPr>
            <a:r>
              <a:rPr lang="en-US" sz="3200" dirty="0" smtClean="0">
                <a:latin typeface="CordiaUPC" pitchFamily="34" charset="-34"/>
                <a:ea typeface="+mj-ea"/>
                <a:cs typeface="CordiaUPC" pitchFamily="34" charset="-34"/>
              </a:rPr>
              <a:t>const </a:t>
            </a:r>
            <a:r>
              <a:rPr lang="en-US" sz="3200" dirty="0" err="1" smtClean="0">
                <a:latin typeface="CordiaUPC" pitchFamily="34" charset="-34"/>
                <a:ea typeface="+mj-ea"/>
                <a:cs typeface="CordiaUPC" pitchFamily="34" charset="-34"/>
              </a:rPr>
              <a:t>int</a:t>
            </a:r>
            <a:r>
              <a:rPr lang="en-US" sz="3200" dirty="0" smtClean="0">
                <a:latin typeface="CordiaUPC" pitchFamily="34" charset="-34"/>
                <a:ea typeface="+mj-ea"/>
                <a:cs typeface="CordiaUPC" pitchFamily="34" charset="-34"/>
              </a:rPr>
              <a:t> </a:t>
            </a:r>
            <a:r>
              <a:rPr lang="en-US" sz="3200" dirty="0" err="1" smtClean="0">
                <a:latin typeface="CordiaUPC" pitchFamily="34" charset="-34"/>
                <a:ea typeface="+mj-ea"/>
                <a:cs typeface="CordiaUPC" pitchFamily="34" charset="-34"/>
              </a:rPr>
              <a:t>ledPin</a:t>
            </a:r>
            <a:r>
              <a:rPr lang="en-US" sz="3200" dirty="0" smtClean="0">
                <a:latin typeface="CordiaUPC" pitchFamily="34" charset="-34"/>
                <a:ea typeface="+mj-ea"/>
                <a:cs typeface="CordiaUPC" pitchFamily="34" charset="-34"/>
              </a:rPr>
              <a:t> =  2; </a:t>
            </a:r>
            <a:endParaRPr kumimoji="0" lang="th-TH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rdiaUPC" pitchFamily="34" charset="-34"/>
              <a:ea typeface="+mj-ea"/>
              <a:cs typeface="CordiaUPC" pitchFamily="34" charset="-34"/>
            </a:endParaRPr>
          </a:p>
        </p:txBody>
      </p:sp>
      <p:sp>
        <p:nvSpPr>
          <p:cNvPr id="8" name="ชื่อเรื่อง 1"/>
          <p:cNvSpPr txBox="1">
            <a:spLocks/>
          </p:cNvSpPr>
          <p:nvPr/>
        </p:nvSpPr>
        <p:spPr>
          <a:xfrm>
            <a:off x="611560" y="5373216"/>
            <a:ext cx="781236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4000" b="1" dirty="0" smtClean="0">
                <a:latin typeface="CordiaUPC" pitchFamily="34" charset="-34"/>
                <a:ea typeface="+mj-ea"/>
                <a:cs typeface="CordiaUPC" pitchFamily="34" charset="-34"/>
              </a:rPr>
              <a:t>กดปุ่มไฟสว่าง ปล่อยปุ่มไฟดับ</a:t>
            </a:r>
            <a:endParaRPr kumimoji="0" lang="th-TH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rdiaUPC" pitchFamily="34" charset="-34"/>
              <a:ea typeface="+mj-ea"/>
              <a:cs typeface="CordiaUPC" pitchFamily="34" charset="-34"/>
            </a:endParaRPr>
          </a:p>
        </p:txBody>
      </p:sp>
      <p:pic>
        <p:nvPicPr>
          <p:cNvPr id="7" name="รูปภาพ 6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แบบฝึกหัด (15นาที)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ให้ กดปุ่มไฟดับ ปล่อยปุ่มไฟสว่าง </a:t>
            </a:r>
            <a:endParaRPr lang="th-TH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lamloei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Serial Monitor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4869160"/>
            <a:ext cx="383149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พิมพ์คำสั่ง</a:t>
            </a:r>
          </a:p>
          <a:p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ปรับค่า 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Serial </a:t>
            </a:r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115200 ให้ตรงกัน</a:t>
            </a:r>
            <a:endParaRPr lang="th-TH" sz="3200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8" name="รูปภาพ 7" descr="2018-02-17_0948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5616" y="1196752"/>
            <a:ext cx="6923810" cy="3590476"/>
          </a:xfrm>
          <a:prstGeom prst="rect">
            <a:avLst/>
          </a:prstGeom>
        </p:spPr>
      </p:pic>
      <p:pic>
        <p:nvPicPr>
          <p:cNvPr id="9" name="รูปภาพ 8" descr="2018-02-17_09492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7584" y="5949280"/>
            <a:ext cx="8024702" cy="576064"/>
          </a:xfrm>
          <a:prstGeom prst="rect">
            <a:avLst/>
          </a:prstGeom>
        </p:spPr>
      </p:pic>
      <p:pic>
        <p:nvPicPr>
          <p:cNvPr id="10" name="รูปภาพ 9" descr="lamloei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Tools &gt; Serial Plotter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2018-02-17_12203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5696" y="1556792"/>
            <a:ext cx="5328591" cy="38999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536" y="4869160"/>
            <a:ext cx="38314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พิมพ์คำสั่ง</a:t>
            </a:r>
          </a:p>
          <a:p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เมนู 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Tools &gt; Serial Plotter</a:t>
            </a:r>
            <a:endParaRPr lang="th-TH" sz="3200" dirty="0" smtClean="0">
              <a:latin typeface="CordiaUPC" pitchFamily="34" charset="-34"/>
              <a:cs typeface="CordiaUPC" pitchFamily="34" charset="-34"/>
            </a:endParaRPr>
          </a:p>
          <a:p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ปรับค่า 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Serial </a:t>
            </a:r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115200 ให้ตรงกัน</a:t>
            </a:r>
            <a:endParaRPr lang="th-TH" sz="3200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กำหนดการ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 smtClean="0">
                <a:latin typeface="CordiaUPC" pitchFamily="34" charset="-34"/>
                <a:cs typeface="CordiaUPC" pitchFamily="34" charset="-34"/>
              </a:rPr>
              <a:t>11 – intro &amp; install</a:t>
            </a:r>
          </a:p>
          <a:p>
            <a:r>
              <a:rPr lang="en-US" sz="3600" dirty="0" smtClean="0">
                <a:latin typeface="CordiaUPC" pitchFamily="34" charset="-34"/>
                <a:cs typeface="CordiaUPC" pitchFamily="34" charset="-34"/>
              </a:rPr>
              <a:t>12 – basic input output</a:t>
            </a:r>
          </a:p>
          <a:p>
            <a:r>
              <a:rPr lang="en-US" sz="3600" dirty="0" smtClean="0">
                <a:latin typeface="CordiaUPC" pitchFamily="34" charset="-34"/>
                <a:cs typeface="CordiaUPC" pitchFamily="34" charset="-34"/>
              </a:rPr>
              <a:t>13 – lunch break</a:t>
            </a:r>
          </a:p>
          <a:p>
            <a:r>
              <a:rPr lang="en-US" sz="3600" dirty="0" smtClean="0">
                <a:latin typeface="CordiaUPC" pitchFamily="34" charset="-34"/>
                <a:cs typeface="CordiaUPC" pitchFamily="34" charset="-34"/>
              </a:rPr>
              <a:t>14 – adv IO  touch</a:t>
            </a:r>
          </a:p>
          <a:p>
            <a:r>
              <a:rPr lang="en-US" sz="3600" dirty="0" smtClean="0">
                <a:latin typeface="CordiaUPC" pitchFamily="34" charset="-34"/>
                <a:cs typeface="CordiaUPC" pitchFamily="34" charset="-34"/>
              </a:rPr>
              <a:t>15 – sensor</a:t>
            </a:r>
          </a:p>
          <a:p>
            <a:r>
              <a:rPr lang="en-US" sz="3600" dirty="0" smtClean="0">
                <a:latin typeface="CordiaUPC" pitchFamily="34" charset="-34"/>
                <a:cs typeface="CordiaUPC" pitchFamily="34" charset="-34"/>
              </a:rPr>
              <a:t>16 – </a:t>
            </a:r>
            <a:r>
              <a:rPr lang="en-US" sz="3600" dirty="0" err="1" smtClean="0">
                <a:latin typeface="CordiaUPC" pitchFamily="34" charset="-34"/>
                <a:cs typeface="CordiaUPC" pitchFamily="34" charset="-34"/>
              </a:rPr>
              <a:t>ble</a:t>
            </a:r>
            <a:r>
              <a:rPr lang="en-US" sz="3600" dirty="0" smtClean="0">
                <a:latin typeface="CordiaUPC" pitchFamily="34" charset="-34"/>
                <a:cs typeface="CordiaUPC" pitchFamily="34" charset="-34"/>
              </a:rPr>
              <a:t> simple &amp; connect </a:t>
            </a:r>
            <a:r>
              <a:rPr lang="en-US" sz="3600" dirty="0" err="1" smtClean="0">
                <a:latin typeface="CordiaUPC" pitchFamily="34" charset="-34"/>
                <a:cs typeface="CordiaUPC" pitchFamily="34" charset="-34"/>
              </a:rPr>
              <a:t>wifi</a:t>
            </a:r>
            <a:r>
              <a:rPr lang="en-US" sz="3600" dirty="0" smtClean="0">
                <a:latin typeface="CordiaUPC" pitchFamily="34" charset="-34"/>
                <a:cs typeface="CordiaUPC" pitchFamily="34" charset="-34"/>
              </a:rPr>
              <a:t> &amp; temp &amp; </a:t>
            </a:r>
            <a:r>
              <a:rPr lang="en-US" sz="3600" dirty="0" err="1" smtClean="0">
                <a:latin typeface="CordiaUPC" pitchFamily="34" charset="-34"/>
                <a:cs typeface="CordiaUPC" pitchFamily="34" charset="-34"/>
              </a:rPr>
              <a:t>humi</a:t>
            </a:r>
            <a:endParaRPr lang="en-US" sz="3600" dirty="0" smtClean="0">
              <a:latin typeface="CordiaUPC" pitchFamily="34" charset="-34"/>
              <a:cs typeface="CordiaUPC" pitchFamily="34" charset="-34"/>
            </a:endParaRPr>
          </a:p>
          <a:p>
            <a:r>
              <a:rPr lang="en-US" sz="3600" dirty="0" smtClean="0">
                <a:latin typeface="CordiaUPC" pitchFamily="34" charset="-34"/>
                <a:cs typeface="CordiaUPC" pitchFamily="34" charset="-34"/>
              </a:rPr>
              <a:t>17 – connect </a:t>
            </a:r>
            <a:r>
              <a:rPr lang="en-US" sz="3600" dirty="0" err="1" smtClean="0">
                <a:latin typeface="CordiaUPC" pitchFamily="34" charset="-34"/>
                <a:cs typeface="CordiaUPC" pitchFamily="34" charset="-34"/>
              </a:rPr>
              <a:t>netpie</a:t>
            </a:r>
            <a:endParaRPr lang="en-US" sz="3600" dirty="0" smtClean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 descr="lamloei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แบบฝึกหัด (15นาที)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2018-02-17_09541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15816" y="2276872"/>
            <a:ext cx="3314286" cy="1447619"/>
          </a:xfrm>
          <a:prstGeom prst="rect">
            <a:avLst/>
          </a:prstGeom>
        </p:spPr>
      </p:pic>
      <p:pic>
        <p:nvPicPr>
          <p:cNvPr id="6" name="รูปภาพ 5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แบบฝึกหัด (15นาที)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2018-02-17_0958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00571" y="2324238"/>
            <a:ext cx="3342857" cy="2209524"/>
          </a:xfrm>
          <a:prstGeom prst="rect">
            <a:avLst/>
          </a:prstGeom>
        </p:spPr>
      </p:pic>
      <p:pic>
        <p:nvPicPr>
          <p:cNvPr id="6" name="รูปภาพ 5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สรุปขั้นตอน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File &gt; Examples</a:t>
            </a:r>
          </a:p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ปรับค่า</a:t>
            </a:r>
          </a:p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Upload Program</a:t>
            </a:r>
          </a:p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สังเกตความเปลี่ยนแปลง</a:t>
            </a:r>
            <a:endParaRPr lang="th-TH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lamloei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เลือก 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File &gt; Example</a:t>
            </a:r>
          </a:p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ปรับค่า และสังเกตความเปลี่ยนแปลง</a:t>
            </a:r>
          </a:p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จงอธิบายตัวอย่างนั้น</a:t>
            </a:r>
            <a:endParaRPr lang="th-TH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5" name="ชื่อเรื่อง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diaUPC" pitchFamily="34" charset="-34"/>
                <a:ea typeface="+mj-ea"/>
                <a:cs typeface="CordiaUPC" pitchFamily="34" charset="-34"/>
              </a:rPr>
              <a:t>แบบฝึกหัด (15นาที)</a:t>
            </a:r>
            <a:endParaRPr kumimoji="0" lang="th-TH" sz="4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rdiaUPC" pitchFamily="34" charset="-34"/>
              <a:ea typeface="+mj-ea"/>
              <a:cs typeface="CordiaUPC" pitchFamily="34" charset="-34"/>
            </a:endParaRPr>
          </a:p>
        </p:txBody>
      </p:sp>
      <p:pic>
        <p:nvPicPr>
          <p:cNvPr id="7" name="รูปภาพ 6" descr="lamloei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331640" y="274638"/>
            <a:ext cx="7355160" cy="1143000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File &gt; Examples &gt; ESP32 &gt; </a:t>
            </a:r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ChipID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 &gt; </a:t>
            </a:r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GetChipID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 descr="2018-02-17_11340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7238" y="1714714"/>
            <a:ext cx="6809524" cy="3428572"/>
          </a:xfrm>
          <a:prstGeom prst="rect">
            <a:avLst/>
          </a:prstGeom>
        </p:spPr>
      </p:pic>
      <p:pic>
        <p:nvPicPr>
          <p:cNvPr id="7" name="รูปภาพ 6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331640" y="274638"/>
            <a:ext cx="7355160" cy="1143000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File &gt; Examples &gt; ESP32 &gt; </a:t>
            </a:r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DeepSleep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 &gt; </a:t>
            </a:r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TimerWakeUp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 descr="2018-02-17_11412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5333" y="1710026"/>
            <a:ext cx="6933334" cy="4095238"/>
          </a:xfrm>
          <a:prstGeom prst="rect">
            <a:avLst/>
          </a:prstGeom>
        </p:spPr>
      </p:pic>
      <p:pic>
        <p:nvPicPr>
          <p:cNvPr id="7" name="รูปภาพ 6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691680" y="274638"/>
            <a:ext cx="6995120" cy="1143000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File &gt; Examples &gt; ESP32 &gt; Touch &gt; </a:t>
            </a:r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TouchRead</a:t>
            </a:r>
            <a:endParaRPr lang="th-TH" sz="4800" dirty="0"/>
          </a:p>
        </p:txBody>
      </p:sp>
      <p:pic>
        <p:nvPicPr>
          <p:cNvPr id="6" name="รูปภาพ 5" descr="2018-02-17_11361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8190" y="1376619"/>
            <a:ext cx="6847620" cy="4104762"/>
          </a:xfrm>
          <a:prstGeom prst="rect">
            <a:avLst/>
          </a:prstGeom>
        </p:spPr>
      </p:pic>
      <p:sp>
        <p:nvSpPr>
          <p:cNvPr id="7" name="ตัวยึดเนื้อหา 2"/>
          <p:cNvSpPr>
            <a:spLocks noGrp="1"/>
          </p:cNvSpPr>
          <p:nvPr>
            <p:ph idx="1"/>
          </p:nvPr>
        </p:nvSpPr>
        <p:spPr>
          <a:xfrm>
            <a:off x="1331640" y="5417840"/>
            <a:ext cx="6264696" cy="1440160"/>
          </a:xfrm>
        </p:spPr>
        <p:txBody>
          <a:bodyPr>
            <a:normAutofit/>
          </a:bodyPr>
          <a:lstStyle/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ต่อสายไฟยาวประมาณ 10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cm 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ที่ขา 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GPIO4</a:t>
            </a:r>
          </a:p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ใช้มือจับที่สายไฟ จะเห็นว่าค่าที่ได้จะน้อยลง</a:t>
            </a:r>
            <a:endParaRPr lang="en-US" dirty="0" smtClean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8" name="รูปภาพ 7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763688" y="274638"/>
            <a:ext cx="6923112" cy="1143000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File &gt; Example &gt; ESP32 &gt; </a:t>
            </a:r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HallSensor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1600" y="5301208"/>
            <a:ext cx="41044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ปรับ 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Serial 115200</a:t>
            </a:r>
          </a:p>
          <a:p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ขั้ว 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N </a:t>
            </a:r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เป็น ลบ 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(</a:t>
            </a:r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ค่าน้อยลง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)</a:t>
            </a:r>
          </a:p>
          <a:p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ขั้ว 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S </a:t>
            </a:r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เป็น บวก 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(</a:t>
            </a:r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ค่าเพิ่มขึ้น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)</a:t>
            </a:r>
            <a:endParaRPr lang="th-TH" sz="3200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7" name="รูปภาพ 6" descr="2018-02-17_12032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7238" y="1412776"/>
            <a:ext cx="6809524" cy="3771429"/>
          </a:xfrm>
          <a:prstGeom prst="rect">
            <a:avLst/>
          </a:prstGeom>
        </p:spPr>
      </p:pic>
      <p:pic>
        <p:nvPicPr>
          <p:cNvPr id="8" name="รูปภาพ 7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Temperature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2018-02-17_1248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5616" y="1412776"/>
            <a:ext cx="6885715" cy="4923810"/>
          </a:xfrm>
          <a:prstGeom prst="rect">
            <a:avLst/>
          </a:prstGeom>
        </p:spPr>
      </p:pic>
      <p:pic>
        <p:nvPicPr>
          <p:cNvPr id="5" name="รูปภาพ 4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  <a:latin typeface="CordiaUPC" pitchFamily="34" charset="-34"/>
                <a:cs typeface="CordiaUPC" pitchFamily="34" charset="-34"/>
              </a:rPr>
              <a:t>Break</a:t>
            </a:r>
            <a:endParaRPr lang="th-TH" sz="4800" b="1" dirty="0">
              <a:solidFill>
                <a:srgbClr val="FF0000"/>
              </a:solidFill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15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นาที</a:t>
            </a:r>
            <a:endParaRPr lang="th-TH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lamloei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พื้นฐาน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tools_node32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528" y="2420888"/>
            <a:ext cx="3999121" cy="40324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83968" y="2492896"/>
            <a:ext cx="465704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th-TH" dirty="0" smtClean="0">
                <a:latin typeface="CordiaUPC" pitchFamily="34" charset="-34"/>
                <a:cs typeface="CordiaUPC" pitchFamily="34" charset="-34"/>
              </a:rPr>
              <a:t>* ต้องถอด</a:t>
            </a:r>
            <a:r>
              <a:rPr lang="th-TH" dirty="0" err="1" smtClean="0">
                <a:latin typeface="CordiaUPC" pitchFamily="34" charset="-34"/>
                <a:cs typeface="CordiaUPC" pitchFamily="34" charset="-34"/>
              </a:rPr>
              <a:t>โฟม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ดำ</a:t>
            </a:r>
          </a:p>
          <a:p>
            <a:pPr marL="514350" indent="-514350">
              <a:buAutoNum type="arabicPeriod"/>
            </a:pPr>
            <a:r>
              <a:rPr lang="th-TH" dirty="0" smtClean="0">
                <a:latin typeface="CordiaUPC" pitchFamily="34" charset="-34"/>
                <a:cs typeface="CordiaUPC" pitchFamily="34" charset="-34"/>
              </a:rPr>
              <a:t>เสียบสาย </a:t>
            </a: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usb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บอร์ด แล้วต่อเข้าคอม</a:t>
            </a:r>
          </a:p>
          <a:p>
            <a:pPr marL="514350" indent="-514350">
              <a:buAutoNum type="arabicPeriod"/>
            </a:pPr>
            <a:r>
              <a:rPr lang="th-TH" dirty="0" smtClean="0">
                <a:latin typeface="CordiaUPC" pitchFamily="34" charset="-34"/>
                <a:cs typeface="CordiaUPC" pitchFamily="34" charset="-34"/>
              </a:rPr>
              <a:t>ต้องเห็น 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COM port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ของบอร์ด</a:t>
            </a:r>
            <a:endParaRPr lang="en-US" dirty="0" smtClean="0">
              <a:latin typeface="CordiaUPC" pitchFamily="34" charset="-34"/>
              <a:cs typeface="CordiaUPC" pitchFamily="34" charset="-34"/>
            </a:endParaRPr>
          </a:p>
          <a:p>
            <a:pPr marL="514350" indent="-514350">
              <a:buAutoNum type="arabicPeriod"/>
            </a:pPr>
            <a:r>
              <a:rPr lang="th-TH" dirty="0" smtClean="0">
                <a:latin typeface="CordiaUPC" pitchFamily="34" charset="-34"/>
                <a:cs typeface="CordiaUPC" pitchFamily="34" charset="-34"/>
              </a:rPr>
              <a:t>ถ้ายังไม่ได้ติดตั้งโปรแกรมให้ข้ามไปติดตั้ง</a:t>
            </a:r>
          </a:p>
          <a:p>
            <a:pPr marL="514350" indent="-514350">
              <a:buAutoNum type="arabicPeriod"/>
            </a:pPr>
            <a:r>
              <a:rPr lang="th-TH" dirty="0" smtClean="0">
                <a:latin typeface="CordiaUPC" pitchFamily="34" charset="-34"/>
                <a:cs typeface="CordiaUPC" pitchFamily="34" charset="-34"/>
              </a:rPr>
              <a:t>ที่ </a:t>
            </a: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Arduino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 IDE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ไปที่เมนู 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Tools</a:t>
            </a:r>
          </a:p>
          <a:p>
            <a:pPr marL="514350" indent="-514350"/>
            <a:r>
              <a:rPr lang="th-TH" dirty="0" smtClean="0">
                <a:latin typeface="CordiaUPC" pitchFamily="34" charset="-34"/>
                <a:cs typeface="CordiaUPC" pitchFamily="34" charset="-34"/>
              </a:rPr>
              <a:t>*จะต้องเห็น 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Board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กับ 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Port</a:t>
            </a:r>
          </a:p>
          <a:p>
            <a:pPr marL="514350" indent="-514350"/>
            <a:endParaRPr lang="en-US" dirty="0" smtClean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7" name="ชื่อเรื่อง 1"/>
          <p:cNvSpPr txBox="1">
            <a:spLocks/>
          </p:cNvSpPr>
          <p:nvPr/>
        </p:nvSpPr>
        <p:spPr>
          <a:xfrm>
            <a:off x="0" y="1412776"/>
            <a:ext cx="449999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diaUPC" pitchFamily="34" charset="-34"/>
                <a:ea typeface="+mj-ea"/>
                <a:cs typeface="CordiaUPC" pitchFamily="34" charset="-34"/>
              </a:rPr>
              <a:t>Tools &gt; Board: “Node32s”</a:t>
            </a:r>
            <a:endParaRPr kumimoji="0" lang="th-TH" sz="4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rdiaUPC" pitchFamily="34" charset="-34"/>
              <a:ea typeface="+mj-ea"/>
              <a:cs typeface="CordiaUPC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3968" y="5373216"/>
            <a:ext cx="27254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1. สมัครสมาชิก 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Netpie.io</a:t>
            </a:r>
            <a:endParaRPr lang="th-TH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83968" y="6021288"/>
            <a:ext cx="4551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* Node32Pico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ใช้ 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profile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เดียวกับ 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Node32s</a:t>
            </a:r>
            <a:endParaRPr lang="th-TH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10" name="รูปภาพ 9" descr="lamloei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เพิ่ม 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Code </a:t>
            </a:r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จากภายนอก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2017-11-25_12414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2627971"/>
            <a:ext cx="8064896" cy="42300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1034" y="1268760"/>
            <a:ext cx="787908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 err="1" smtClean="0">
                <a:latin typeface="CordiaUPC" pitchFamily="34" charset="-34"/>
                <a:cs typeface="CordiaUPC" pitchFamily="34" charset="-34"/>
              </a:rPr>
              <a:t>เปิดเบ</a:t>
            </a:r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รา</a:t>
            </a:r>
            <a:r>
              <a:rPr lang="th-TH" sz="3200" dirty="0" err="1" smtClean="0">
                <a:latin typeface="CordiaUPC" pitchFamily="34" charset="-34"/>
                <a:cs typeface="CordiaUPC" pitchFamily="34" charset="-34"/>
              </a:rPr>
              <a:t>เซอร์</a:t>
            </a:r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ไปที่ 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https://playground.arduino.cc/Main/I2cScanner</a:t>
            </a:r>
            <a:endParaRPr lang="th-TH" sz="3200" dirty="0" smtClean="0">
              <a:latin typeface="CordiaUPC" pitchFamily="34" charset="-34"/>
              <a:cs typeface="CordiaUPC" pitchFamily="34" charset="-34"/>
            </a:endParaRPr>
          </a:p>
          <a:p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คลิก 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Get Code</a:t>
            </a:r>
          </a:p>
          <a:p>
            <a:r>
              <a:rPr lang="en-US" sz="3200" dirty="0" err="1" smtClean="0">
                <a:latin typeface="CordiaUPC" pitchFamily="34" charset="-34"/>
                <a:cs typeface="CordiaUPC" pitchFamily="34" charset="-34"/>
              </a:rPr>
              <a:t>Serial.begin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(115200);</a:t>
            </a:r>
            <a:endParaRPr lang="th-TH" sz="3200" dirty="0" smtClean="0">
              <a:latin typeface="CordiaUPC" pitchFamily="34" charset="-34"/>
              <a:cs typeface="CordiaUPC" pitchFamily="34" charset="-34"/>
            </a:endParaRPr>
          </a:p>
          <a:p>
            <a:endParaRPr lang="th-TH" sz="3200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7" name="รูปภาพ 6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Node32pico_I2cScanner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2018-02-17_13502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57714" y="1686796"/>
            <a:ext cx="6828572" cy="4190476"/>
          </a:xfrm>
          <a:prstGeom prst="rect">
            <a:avLst/>
          </a:prstGeom>
        </p:spPr>
      </p:pic>
      <p:pic>
        <p:nvPicPr>
          <p:cNvPr id="6" name="รูปภาพ 5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เพิ่ม 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library HTS221 </a:t>
            </a:r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จากภายนอก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ตัวยึดเนื้อหา 3" descr="2017-11-24_233157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283968" y="2348880"/>
            <a:ext cx="3816424" cy="2278126"/>
          </a:xfrm>
        </p:spPr>
      </p:pic>
      <p:sp>
        <p:nvSpPr>
          <p:cNvPr id="5" name="TextBox 4"/>
          <p:cNvSpPr txBox="1"/>
          <p:nvPr/>
        </p:nvSpPr>
        <p:spPr>
          <a:xfrm>
            <a:off x="539552" y="1268760"/>
            <a:ext cx="76328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1. </a:t>
            </a:r>
            <a:r>
              <a:rPr lang="th-TH" dirty="0" err="1" smtClean="0">
                <a:latin typeface="CordiaUPC" pitchFamily="34" charset="-34"/>
                <a:cs typeface="CordiaUPC" pitchFamily="34" charset="-34"/>
              </a:rPr>
              <a:t>เปิดเบ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รา</a:t>
            </a:r>
            <a:r>
              <a:rPr lang="th-TH" dirty="0" err="1" smtClean="0">
                <a:latin typeface="CordiaUPC" pitchFamily="34" charset="-34"/>
                <a:cs typeface="CordiaUPC" pitchFamily="34" charset="-34"/>
              </a:rPr>
              <a:t>เซอร์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ไปที่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 http://lambda-board.com/main/lambda-plus/</a:t>
            </a:r>
          </a:p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2.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คลิก 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Humidity &amp; Temperature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เพื่อดาวน์โหลดไฟล์</a:t>
            </a:r>
            <a:endParaRPr lang="en-US" dirty="0" smtClean="0">
              <a:latin typeface="CordiaUPC" pitchFamily="34" charset="-34"/>
              <a:cs typeface="CordiaUPC" pitchFamily="34" charset="-34"/>
            </a:endParaRPr>
          </a:p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3.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แตกไฟล์ไปที่ </a:t>
            </a: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Arduino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/libraries</a:t>
            </a:r>
          </a:p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4.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ปิดแล้วเปิด </a:t>
            </a: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Arduino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 IDE</a:t>
            </a:r>
            <a:endParaRPr lang="th-TH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 descr="2017-11-24_23345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39752" y="4941168"/>
            <a:ext cx="5752381" cy="1723810"/>
          </a:xfrm>
          <a:prstGeom prst="rect">
            <a:avLst/>
          </a:prstGeom>
        </p:spPr>
      </p:pic>
      <p:pic>
        <p:nvPicPr>
          <p:cNvPr id="8" name="รูปภาพ 7" descr="lamloei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259632" y="629816"/>
            <a:ext cx="7884368" cy="1143000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File &gt; Examples &gt; </a:t>
            </a:r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SmartEverything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 HTS221 &gt; </a:t>
            </a:r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Sme_Humidity_Temperature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 &gt; Humidity Temperature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2017-11-24_2141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67744" y="2186615"/>
            <a:ext cx="5328592" cy="4612605"/>
          </a:xfrm>
          <a:prstGeom prst="rect">
            <a:avLst/>
          </a:prstGeom>
        </p:spPr>
      </p:pic>
      <p:pic>
        <p:nvPicPr>
          <p:cNvPr id="6" name="รูปภาพ 5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ชื่อเรื่อง 5"/>
          <p:cNvSpPr>
            <a:spLocks noGrp="1"/>
          </p:cNvSpPr>
          <p:nvPr>
            <p:ph type="title"/>
          </p:nvPr>
        </p:nvSpPr>
        <p:spPr>
          <a:xfrm>
            <a:off x="457200" y="629816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Node32pico hts221 Humidity Temperature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7" name="รูปภาพ 6" descr="2018-02-17_13544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1484784"/>
            <a:ext cx="6617436" cy="51034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64088" y="3356992"/>
            <a:ext cx="324036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CordiaUPC" pitchFamily="34" charset="-34"/>
                <a:cs typeface="CordiaUPC" pitchFamily="34" charset="-34"/>
              </a:rPr>
              <a:t>pinMode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(2, OUTPUT);</a:t>
            </a:r>
          </a:p>
          <a:p>
            <a:r>
              <a:rPr lang="en-US" sz="3200" dirty="0" err="1" smtClean="0">
                <a:latin typeface="CordiaUPC" pitchFamily="34" charset="-34"/>
                <a:cs typeface="CordiaUPC" pitchFamily="34" charset="-34"/>
              </a:rPr>
              <a:t>Serial.begin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(115200);</a:t>
            </a:r>
          </a:p>
          <a:p>
            <a:r>
              <a:rPr lang="en-US" sz="3200" dirty="0" err="1" smtClean="0">
                <a:latin typeface="CordiaUPC" pitchFamily="34" charset="-34"/>
                <a:cs typeface="CordiaUPC" pitchFamily="34" charset="-34"/>
              </a:rPr>
              <a:t>digitalWrite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(2, HIGH);</a:t>
            </a:r>
          </a:p>
          <a:p>
            <a:r>
              <a:rPr lang="en-US" sz="3200" dirty="0" err="1" smtClean="0">
                <a:latin typeface="CordiaUPC" pitchFamily="34" charset="-34"/>
                <a:cs typeface="CordiaUPC" pitchFamily="34" charset="-34"/>
              </a:rPr>
              <a:t>digitalWrite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(2, LOW);</a:t>
            </a:r>
            <a:endParaRPr lang="th-TH" sz="3200" dirty="0" smtClean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9" name="รูปภาพ 8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52" y="1268760"/>
            <a:ext cx="76328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1. </a:t>
            </a:r>
            <a:r>
              <a:rPr lang="th-TH" dirty="0" err="1" smtClean="0">
                <a:latin typeface="CordiaUPC" pitchFamily="34" charset="-34"/>
                <a:cs typeface="CordiaUPC" pitchFamily="34" charset="-34"/>
              </a:rPr>
              <a:t>เปิดเบ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รา</a:t>
            </a:r>
            <a:r>
              <a:rPr lang="th-TH" dirty="0" err="1" smtClean="0">
                <a:latin typeface="CordiaUPC" pitchFamily="34" charset="-34"/>
                <a:cs typeface="CordiaUPC" pitchFamily="34" charset="-34"/>
              </a:rPr>
              <a:t>เซอร์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ไปที่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 http://lambda-board.com/main/lambda-plus/</a:t>
            </a:r>
          </a:p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2.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คลิก 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9-DOF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เพื่อดาวน์โหลดไฟล์</a:t>
            </a:r>
            <a:endParaRPr lang="en-US" dirty="0" smtClean="0">
              <a:latin typeface="CordiaUPC" pitchFamily="34" charset="-34"/>
              <a:cs typeface="CordiaUPC" pitchFamily="34" charset="-34"/>
            </a:endParaRPr>
          </a:p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3.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แตกไฟล์ไปที่ </a:t>
            </a: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Arduino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/libraries</a:t>
            </a:r>
          </a:p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4.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ปิดแล้วเปิด </a:t>
            </a: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Arduino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 IDE</a:t>
            </a:r>
            <a:endParaRPr lang="th-TH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เพิ่ม 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library LSM9DS1 </a:t>
            </a:r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จากภายนอก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 descr="2018-02-17_14032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19872" y="4365104"/>
            <a:ext cx="5398389" cy="1180952"/>
          </a:xfrm>
          <a:prstGeom prst="rect">
            <a:avLst/>
          </a:prstGeom>
        </p:spPr>
      </p:pic>
      <p:pic>
        <p:nvPicPr>
          <p:cNvPr id="8" name="รูปภาพ 7" descr="2018-02-17_18200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3933056"/>
            <a:ext cx="4161905" cy="1933333"/>
          </a:xfrm>
          <a:prstGeom prst="rect">
            <a:avLst/>
          </a:prstGeom>
        </p:spPr>
      </p:pic>
      <p:pic>
        <p:nvPicPr>
          <p:cNvPr id="9" name="รูปภาพ 8" descr="lamloei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8-02-17_14003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1772816"/>
            <a:ext cx="5064836" cy="4752528"/>
          </a:xfrm>
          <a:prstGeom prst="rect">
            <a:avLst/>
          </a:prstGeom>
        </p:spPr>
      </p:pic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1259632" y="629816"/>
            <a:ext cx="7884368" cy="1143000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File &gt; Examples &gt; </a:t>
            </a:r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Sparkfun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 LSM9DS1 IMU &gt; LSM9DS1_Basic_I2C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 descr="2018-02-17_14074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3968" y="3645024"/>
            <a:ext cx="3847619" cy="1590476"/>
          </a:xfrm>
          <a:prstGeom prst="rect">
            <a:avLst/>
          </a:prstGeom>
        </p:spPr>
      </p:pic>
      <p:pic>
        <p:nvPicPr>
          <p:cNvPr id="7" name="รูปภาพ 6" descr="lamloei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 descr="2018-02-17_14210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2000" y="1489819"/>
            <a:ext cx="7000000" cy="4171429"/>
          </a:xfrm>
          <a:prstGeom prst="rect">
            <a:avLst/>
          </a:prstGeom>
        </p:spPr>
      </p:pic>
      <p:pic>
        <p:nvPicPr>
          <p:cNvPr id="5" name="รูปภาพ 4" descr="18336881_1927361610876754_1511387468_n.jpg"/>
          <p:cNvPicPr>
            <a:picLocks noChangeAspect="1"/>
          </p:cNvPicPr>
          <p:nvPr/>
        </p:nvPicPr>
        <p:blipFill>
          <a:blip r:embed="rId3" cstate="print"/>
          <a:srcRect b="21509"/>
          <a:stretch>
            <a:fillRect/>
          </a:stretch>
        </p:blipFill>
        <p:spPr>
          <a:xfrm>
            <a:off x="6012160" y="2060848"/>
            <a:ext cx="2941425" cy="4104456"/>
          </a:xfrm>
          <a:prstGeom prst="rect">
            <a:avLst/>
          </a:prstGeom>
        </p:spPr>
      </p:pic>
      <p:sp>
        <p:nvSpPr>
          <p:cNvPr id="6" name="ชื่อเรื่อง 1"/>
          <p:cNvSpPr>
            <a:spLocks noGrp="1"/>
          </p:cNvSpPr>
          <p:nvPr>
            <p:ph type="title"/>
          </p:nvPr>
        </p:nvSpPr>
        <p:spPr>
          <a:xfrm>
            <a:off x="1547664" y="260648"/>
            <a:ext cx="7596336" cy="1143000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File &gt; Examples &gt; </a:t>
            </a:r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SimpleBLE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 &gt; </a:t>
            </a:r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SimpleBleDevice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10" name="รูปภาพ 9" descr="lamloei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1547664" y="0"/>
            <a:ext cx="781236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File &gt; Examples &gt; </a:t>
            </a:r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WiFi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 &gt; </a:t>
            </a:r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WiFiScan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7" name="รูปภาพ 6" descr="2018-02-17_14284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83768" y="1772816"/>
            <a:ext cx="6276897" cy="2761905"/>
          </a:xfrm>
          <a:prstGeom prst="rect">
            <a:avLst/>
          </a:prstGeom>
        </p:spPr>
      </p:pic>
      <p:pic>
        <p:nvPicPr>
          <p:cNvPr id="8" name="รูปภาพ 7" descr="2018-02-17_14294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2" y="1772816"/>
            <a:ext cx="6192688" cy="3971429"/>
          </a:xfrm>
          <a:prstGeom prst="rect">
            <a:avLst/>
          </a:prstGeom>
        </p:spPr>
      </p:pic>
      <p:pic>
        <p:nvPicPr>
          <p:cNvPr id="9" name="รูปภาพ 8" descr="lamloei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Node32Pico </a:t>
            </a:r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SoftAP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2018-02-17_18292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1916832"/>
            <a:ext cx="6685715" cy="3980953"/>
          </a:xfrm>
          <a:prstGeom prst="rect">
            <a:avLst/>
          </a:prstGeom>
        </p:spPr>
      </p:pic>
      <p:pic>
        <p:nvPicPr>
          <p:cNvPr id="5" name="รูปภาพ 4" descr="2018-02-17_18303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40152" y="1339050"/>
            <a:ext cx="3000000" cy="5114286"/>
          </a:xfrm>
          <a:prstGeom prst="rect">
            <a:avLst/>
          </a:prstGeom>
        </p:spPr>
      </p:pic>
      <p:pic>
        <p:nvPicPr>
          <p:cNvPr id="6" name="รูปภาพ 5" descr="lamloei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Active High Active Low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active high low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3608" y="1412776"/>
            <a:ext cx="6751169" cy="4484472"/>
          </a:xfrm>
          <a:prstGeom prst="rect">
            <a:avLst/>
          </a:prstGeom>
        </p:spPr>
      </p:pic>
      <p:sp>
        <p:nvSpPr>
          <p:cNvPr id="6" name="สี่เหลี่ยมผืนผ้า 5"/>
          <p:cNvSpPr/>
          <p:nvPr/>
        </p:nvSpPr>
        <p:spPr>
          <a:xfrm>
            <a:off x="827584" y="3717032"/>
            <a:ext cx="7344816" cy="2448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TextBox 7"/>
          <p:cNvSpPr txBox="1"/>
          <p:nvPr/>
        </p:nvSpPr>
        <p:spPr>
          <a:xfrm>
            <a:off x="1043608" y="6273225"/>
            <a:ext cx="7366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Active Low </a:t>
            </a:r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จะใช้แหล่งจ่ายภายนอก ทำให้ไม่เป็นภาระของ 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MCU</a:t>
            </a:r>
            <a:endParaRPr lang="th-TH" sz="3200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9" name="รูปภาพ 8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8-02-17_1849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1628800"/>
            <a:ext cx="6839610" cy="4715066"/>
          </a:xfrm>
          <a:prstGeom prst="rect">
            <a:avLst/>
          </a:prstGeom>
        </p:spPr>
      </p:pic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1547664" y="0"/>
            <a:ext cx="781236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File &gt; Examples &gt; </a:t>
            </a:r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WiFi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 &gt; </a:t>
            </a:r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WiFiMulti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475656" y="274638"/>
            <a:ext cx="7211144" cy="1143000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File &gt; Examples &gt; </a:t>
            </a:r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WiFi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 &gt; </a:t>
            </a:r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SimpleWebServerWiFi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 descr="2018-02-17_14504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00" y="1556792"/>
            <a:ext cx="7171429" cy="3514286"/>
          </a:xfrm>
          <a:prstGeom prst="rect">
            <a:avLst/>
          </a:prstGeom>
        </p:spPr>
      </p:pic>
      <p:pic>
        <p:nvPicPr>
          <p:cNvPr id="7" name="รูปภาพ 6" descr="2018-02-17_1452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3608" y="5229200"/>
            <a:ext cx="3838096" cy="1438095"/>
          </a:xfrm>
          <a:prstGeom prst="rect">
            <a:avLst/>
          </a:prstGeom>
        </p:spPr>
      </p:pic>
      <p:pic>
        <p:nvPicPr>
          <p:cNvPr id="8" name="รูปภาพ 7" descr="lamloei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>
          <a:xfrm>
            <a:off x="1907704" y="188640"/>
            <a:ext cx="6120680" cy="648072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ปรับ</a:t>
            </a:r>
          </a:p>
          <a:p>
            <a:pPr>
              <a:buNone/>
            </a:pP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const char* </a:t>
            </a:r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ssid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     = "</a:t>
            </a:r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lamloeiWIFI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";</a:t>
            </a:r>
          </a:p>
          <a:p>
            <a:pPr>
              <a:buNone/>
            </a:pP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const char* password = "123456789";</a:t>
            </a:r>
            <a:endParaRPr lang="th-TH" sz="2400" dirty="0" smtClean="0">
              <a:latin typeface="CordiaUPC" pitchFamily="34" charset="-34"/>
              <a:cs typeface="CordiaUPC" pitchFamily="34" charset="-34"/>
            </a:endParaRPr>
          </a:p>
          <a:p>
            <a:pPr>
              <a:buNone/>
            </a:pPr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Serial.begin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(115200);</a:t>
            </a:r>
            <a:endParaRPr lang="th-TH" sz="2400" dirty="0" smtClean="0">
              <a:latin typeface="CordiaUPC" pitchFamily="34" charset="-34"/>
              <a:cs typeface="CordiaUPC" pitchFamily="34" charset="-34"/>
            </a:endParaRPr>
          </a:p>
          <a:p>
            <a:pPr>
              <a:buNone/>
            </a:pPr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pinMode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(2, OUTPUT);</a:t>
            </a:r>
          </a:p>
          <a:p>
            <a:pPr>
              <a:buNone/>
            </a:pP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/*</a:t>
            </a:r>
          </a:p>
          <a:p>
            <a:pPr>
              <a:buNone/>
            </a:pP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  if (</a:t>
            </a:r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WiFi.status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() == WL_NO_SHIELD) {</a:t>
            </a:r>
          </a:p>
          <a:p>
            <a:pPr>
              <a:buNone/>
            </a:pP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    </a:t>
            </a:r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Serial.println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("</a:t>
            </a:r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WiFi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 shield not present");</a:t>
            </a:r>
          </a:p>
          <a:p>
            <a:pPr>
              <a:buNone/>
            </a:pP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    while (true);       // don't continue</a:t>
            </a:r>
          </a:p>
          <a:p>
            <a:pPr>
              <a:buNone/>
            </a:pP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  }</a:t>
            </a:r>
          </a:p>
          <a:p>
            <a:pPr>
              <a:buNone/>
            </a:pP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  String fv = </a:t>
            </a:r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WiFi.firmwareVersion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();</a:t>
            </a:r>
          </a:p>
          <a:p>
            <a:pPr>
              <a:buNone/>
            </a:pP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  if (fv != "1.1.0") {</a:t>
            </a:r>
          </a:p>
          <a:p>
            <a:pPr>
              <a:buNone/>
            </a:pP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    </a:t>
            </a:r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Serial.println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("Please upgrade the firmware");</a:t>
            </a:r>
          </a:p>
          <a:p>
            <a:pPr>
              <a:buNone/>
            </a:pP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  }</a:t>
            </a:r>
          </a:p>
          <a:p>
            <a:pPr>
              <a:buNone/>
            </a:pP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*/</a:t>
            </a:r>
            <a:endParaRPr lang="th-TH" sz="24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lamloei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>
          <a:xfrm>
            <a:off x="1547664" y="1412776"/>
            <a:ext cx="7416824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client.print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("Click &lt;a </a:t>
            </a:r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href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=\"/H\"&gt;here&lt;/a&gt; turn the LED on pin 2 on&lt;</a:t>
            </a:r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br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&gt;");</a:t>
            </a:r>
          </a:p>
          <a:p>
            <a:pPr>
              <a:buNone/>
            </a:pPr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client.print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("Click &lt;a </a:t>
            </a:r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href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=\"/L\"&gt;here&lt;/a&gt; turn the LED on pin 2 off&lt;</a:t>
            </a:r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br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&gt;");</a:t>
            </a:r>
          </a:p>
          <a:p>
            <a:pPr>
              <a:buNone/>
            </a:pPr>
            <a:endParaRPr lang="en-US" sz="2400" dirty="0" smtClean="0">
              <a:latin typeface="CordiaUPC" pitchFamily="34" charset="-34"/>
              <a:cs typeface="CordiaUPC" pitchFamily="34" charset="-34"/>
            </a:endParaRPr>
          </a:p>
          <a:p>
            <a:pPr>
              <a:buNone/>
            </a:pP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if (</a:t>
            </a:r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currentLine.endsWith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("GET /H")) {</a:t>
            </a:r>
          </a:p>
          <a:p>
            <a:pPr>
              <a:buNone/>
            </a:pP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  </a:t>
            </a:r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digitalWrite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(2, LOW);               // GET /H turns the LED on</a:t>
            </a:r>
          </a:p>
          <a:p>
            <a:pPr>
              <a:buNone/>
            </a:pP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}</a:t>
            </a:r>
          </a:p>
          <a:p>
            <a:pPr>
              <a:buNone/>
            </a:pP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if (</a:t>
            </a:r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currentLine.endsWith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("GET /L")) {</a:t>
            </a:r>
          </a:p>
          <a:p>
            <a:pPr>
              <a:buNone/>
            </a:pP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  </a:t>
            </a:r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digitalWrite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(2, HIGH);                // GET /L turns the LED off</a:t>
            </a:r>
          </a:p>
          <a:p>
            <a:pPr>
              <a:buNone/>
            </a:pP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}</a:t>
            </a:r>
            <a:endParaRPr lang="th-TH" sz="2400" b="1" dirty="0" smtClean="0">
              <a:latin typeface="CordiaUPC" pitchFamily="34" charset="-34"/>
              <a:cs typeface="CordiaUPC" pitchFamily="34" charset="-34"/>
            </a:endParaRPr>
          </a:p>
          <a:p>
            <a:pPr>
              <a:buNone/>
            </a:pPr>
            <a:endParaRPr lang="th-TH" sz="2400" dirty="0"/>
          </a:p>
        </p:txBody>
      </p:sp>
      <p:pic>
        <p:nvPicPr>
          <p:cNvPr id="4" name="รูปภาพ 3" descr="lamloei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  <a:latin typeface="CordiaUPC" pitchFamily="34" charset="-34"/>
                <a:cs typeface="CordiaUPC" pitchFamily="34" charset="-34"/>
              </a:rPr>
              <a:t>Break</a:t>
            </a:r>
            <a:endParaRPr lang="th-TH" sz="4800" b="1" dirty="0">
              <a:solidFill>
                <a:srgbClr val="FF0000"/>
              </a:solidFill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15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นาที</a:t>
            </a:r>
            <a:endParaRPr lang="th-TH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lamloei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สมัคร </a:t>
            </a:r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Netpie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th-TH" dirty="0" smtClean="0">
                <a:latin typeface="CordiaUPC" pitchFamily="34" charset="-34"/>
                <a:cs typeface="CordiaUPC" pitchFamily="34" charset="-34"/>
              </a:rPr>
              <a:t>จะได้ </a:t>
            </a:r>
          </a:p>
          <a:p>
            <a:pPr marL="514350" indent="-514350">
              <a:buAutoNum type="arabicPeriod"/>
            </a:pPr>
            <a:r>
              <a:rPr lang="en-US" dirty="0" smtClean="0">
                <a:latin typeface="CordiaUPC" pitchFamily="34" charset="-34"/>
                <a:cs typeface="CordiaUPC" pitchFamily="34" charset="-34"/>
              </a:rPr>
              <a:t>User</a:t>
            </a:r>
          </a:p>
          <a:p>
            <a:pPr marL="514350" indent="-514350">
              <a:buAutoNum type="arabicPeriod"/>
            </a:pPr>
            <a:r>
              <a:rPr lang="en-US" dirty="0" smtClean="0">
                <a:latin typeface="CordiaUPC" pitchFamily="34" charset="-34"/>
                <a:cs typeface="CordiaUPC" pitchFamily="34" charset="-34"/>
              </a:rPr>
              <a:t>Password	-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สำหรับเข้าหน้าเว็บ</a:t>
            </a:r>
            <a:endParaRPr lang="en-US" dirty="0" smtClean="0">
              <a:latin typeface="CordiaUPC" pitchFamily="34" charset="-34"/>
              <a:cs typeface="CordiaUPC" pitchFamily="34" charset="-34"/>
            </a:endParaRPr>
          </a:p>
          <a:p>
            <a:pPr marL="514350" indent="-514350">
              <a:buAutoNum type="arabicPeriod"/>
            </a:pP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Appid</a:t>
            </a:r>
            <a:endParaRPr lang="en-US" dirty="0" smtClean="0">
              <a:latin typeface="CordiaUPC" pitchFamily="34" charset="-34"/>
              <a:cs typeface="CordiaUPC" pitchFamily="34" charset="-34"/>
            </a:endParaRPr>
          </a:p>
          <a:p>
            <a:pPr marL="514350" indent="-514350">
              <a:buAutoNum type="arabicPeriod"/>
            </a:pP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Appkey</a:t>
            </a:r>
            <a:endParaRPr lang="en-US" dirty="0" smtClean="0">
              <a:latin typeface="CordiaUPC" pitchFamily="34" charset="-34"/>
              <a:cs typeface="CordiaUPC" pitchFamily="34" charset="-34"/>
            </a:endParaRPr>
          </a:p>
          <a:p>
            <a:pPr marL="514350" indent="-514350">
              <a:buAutoNum type="arabicPeriod"/>
            </a:pP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Appsecret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	-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สำหรับให้ 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Thing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เข้าใช้งาน</a:t>
            </a:r>
            <a:endParaRPr lang="en-US" dirty="0" smtClean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lamloei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Internet of Thing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5373216"/>
            <a:ext cx="113204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THING</a:t>
            </a:r>
            <a:endParaRPr lang="th-TH" dirty="0"/>
          </a:p>
        </p:txBody>
      </p:sp>
      <p:sp>
        <p:nvSpPr>
          <p:cNvPr id="5" name="TextBox 4"/>
          <p:cNvSpPr txBox="1"/>
          <p:nvPr/>
        </p:nvSpPr>
        <p:spPr>
          <a:xfrm>
            <a:off x="2195736" y="5373216"/>
            <a:ext cx="113204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THING</a:t>
            </a:r>
            <a:endParaRPr lang="th-TH" dirty="0"/>
          </a:p>
        </p:txBody>
      </p:sp>
      <p:sp>
        <p:nvSpPr>
          <p:cNvPr id="6" name="TextBox 5"/>
          <p:cNvSpPr txBox="1"/>
          <p:nvPr/>
        </p:nvSpPr>
        <p:spPr>
          <a:xfrm>
            <a:off x="3995936" y="5373216"/>
            <a:ext cx="113204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THING</a:t>
            </a:r>
            <a:endParaRPr lang="th-TH" dirty="0"/>
          </a:p>
        </p:txBody>
      </p:sp>
      <p:sp>
        <p:nvSpPr>
          <p:cNvPr id="7" name="เมฆ 6"/>
          <p:cNvSpPr/>
          <p:nvPr/>
        </p:nvSpPr>
        <p:spPr>
          <a:xfrm>
            <a:off x="3275856" y="1700808"/>
            <a:ext cx="2520280" cy="1224136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8" name="TextBox 7"/>
          <p:cNvSpPr txBox="1"/>
          <p:nvPr/>
        </p:nvSpPr>
        <p:spPr>
          <a:xfrm>
            <a:off x="3707904" y="2060848"/>
            <a:ext cx="1633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INTERNET</a:t>
            </a:r>
            <a:endParaRPr lang="th-TH" dirty="0"/>
          </a:p>
        </p:txBody>
      </p:sp>
      <p:sp>
        <p:nvSpPr>
          <p:cNvPr id="9" name="TextBox 8"/>
          <p:cNvSpPr txBox="1"/>
          <p:nvPr/>
        </p:nvSpPr>
        <p:spPr>
          <a:xfrm>
            <a:off x="5724128" y="5373216"/>
            <a:ext cx="113204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THING</a:t>
            </a:r>
            <a:endParaRPr lang="th-TH" dirty="0"/>
          </a:p>
        </p:txBody>
      </p:sp>
      <p:sp>
        <p:nvSpPr>
          <p:cNvPr id="10" name="TextBox 9"/>
          <p:cNvSpPr txBox="1"/>
          <p:nvPr/>
        </p:nvSpPr>
        <p:spPr>
          <a:xfrm>
            <a:off x="7380312" y="5373216"/>
            <a:ext cx="113204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THING</a:t>
            </a:r>
            <a:endParaRPr lang="th-TH" dirty="0"/>
          </a:p>
        </p:txBody>
      </p:sp>
      <p:sp>
        <p:nvSpPr>
          <p:cNvPr id="11" name="สี่เหลี่ยมมุมมน 10"/>
          <p:cNvSpPr/>
          <p:nvPr/>
        </p:nvSpPr>
        <p:spPr>
          <a:xfrm>
            <a:off x="3635896" y="3717032"/>
            <a:ext cx="1872208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TextBox 11"/>
          <p:cNvSpPr txBox="1"/>
          <p:nvPr/>
        </p:nvSpPr>
        <p:spPr>
          <a:xfrm>
            <a:off x="3923928" y="3789040"/>
            <a:ext cx="1389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ROUTER</a:t>
            </a:r>
            <a:endParaRPr lang="th-TH" dirty="0"/>
          </a:p>
        </p:txBody>
      </p:sp>
      <p:sp>
        <p:nvSpPr>
          <p:cNvPr id="13" name="ลูกศรขึ้น-ลง 12"/>
          <p:cNvSpPr/>
          <p:nvPr/>
        </p:nvSpPr>
        <p:spPr>
          <a:xfrm>
            <a:off x="4355976" y="2996952"/>
            <a:ext cx="288032" cy="57606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20" name="ลูกศรเชื่อมต่อแบบตรง 19"/>
          <p:cNvCxnSpPr/>
          <p:nvPr/>
        </p:nvCxnSpPr>
        <p:spPr>
          <a:xfrm flipV="1">
            <a:off x="1187624" y="4509120"/>
            <a:ext cx="1584176" cy="64807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ลูกศรเชื่อมต่อแบบตรง 21"/>
          <p:cNvCxnSpPr/>
          <p:nvPr/>
        </p:nvCxnSpPr>
        <p:spPr>
          <a:xfrm flipV="1">
            <a:off x="2915816" y="4509120"/>
            <a:ext cx="936104" cy="5760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ลูกศรเชื่อมต่อแบบตรง 24"/>
          <p:cNvCxnSpPr/>
          <p:nvPr/>
        </p:nvCxnSpPr>
        <p:spPr>
          <a:xfrm flipV="1">
            <a:off x="4572000" y="4509120"/>
            <a:ext cx="0" cy="64807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ลูกศรเชื่อมต่อแบบตรง 26"/>
          <p:cNvCxnSpPr/>
          <p:nvPr/>
        </p:nvCxnSpPr>
        <p:spPr>
          <a:xfrm flipH="1" flipV="1">
            <a:off x="5508104" y="4581128"/>
            <a:ext cx="792088" cy="50405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ลูกศรเชื่อมต่อแบบตรง 28"/>
          <p:cNvCxnSpPr/>
          <p:nvPr/>
        </p:nvCxnSpPr>
        <p:spPr>
          <a:xfrm flipH="1" flipV="1">
            <a:off x="6156176" y="4509120"/>
            <a:ext cx="1584176" cy="64807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020272" y="4365104"/>
            <a:ext cx="1933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 || WIFI</a:t>
            </a:r>
            <a:endParaRPr lang="th-TH" dirty="0"/>
          </a:p>
        </p:txBody>
      </p:sp>
      <p:sp>
        <p:nvSpPr>
          <p:cNvPr id="32" name="TextBox 31"/>
          <p:cNvSpPr txBox="1"/>
          <p:nvPr/>
        </p:nvSpPr>
        <p:spPr>
          <a:xfrm>
            <a:off x="5652120" y="2996952"/>
            <a:ext cx="3294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TEL || ADSL || OPTIC</a:t>
            </a:r>
            <a:endParaRPr lang="th-TH" dirty="0"/>
          </a:p>
        </p:txBody>
      </p:sp>
      <p:pic>
        <p:nvPicPr>
          <p:cNvPr id="23" name="รูปภาพ 22" descr="lamloei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Internet of Thing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4" name="เมฆ 3"/>
          <p:cNvSpPr/>
          <p:nvPr/>
        </p:nvSpPr>
        <p:spPr>
          <a:xfrm>
            <a:off x="3275856" y="1700808"/>
            <a:ext cx="2520280" cy="1224136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" name="TextBox 4"/>
          <p:cNvSpPr txBox="1"/>
          <p:nvPr/>
        </p:nvSpPr>
        <p:spPr>
          <a:xfrm>
            <a:off x="3707904" y="2060848"/>
            <a:ext cx="1633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INTERNET</a:t>
            </a:r>
            <a:endParaRPr lang="th-TH" dirty="0"/>
          </a:p>
        </p:txBody>
      </p:sp>
      <p:sp>
        <p:nvSpPr>
          <p:cNvPr id="6" name="เมฆ 5"/>
          <p:cNvSpPr/>
          <p:nvPr/>
        </p:nvSpPr>
        <p:spPr>
          <a:xfrm>
            <a:off x="1331640" y="1700808"/>
            <a:ext cx="1440160" cy="792088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/>
          <p:cNvSpPr txBox="1"/>
          <p:nvPr/>
        </p:nvSpPr>
        <p:spPr>
          <a:xfrm>
            <a:off x="1403648" y="1844824"/>
            <a:ext cx="1217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NETPIE</a:t>
            </a:r>
            <a:endParaRPr lang="th-TH" dirty="0"/>
          </a:p>
        </p:txBody>
      </p:sp>
      <p:cxnSp>
        <p:nvCxnSpPr>
          <p:cNvPr id="10" name="ลูกศรเชื่อมต่อแบบตรง 9"/>
          <p:cNvCxnSpPr/>
          <p:nvPr/>
        </p:nvCxnSpPr>
        <p:spPr>
          <a:xfrm>
            <a:off x="2987824" y="1988840"/>
            <a:ext cx="288032" cy="7200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สี่เหลี่ยมมุมมน 10"/>
          <p:cNvSpPr/>
          <p:nvPr/>
        </p:nvSpPr>
        <p:spPr>
          <a:xfrm>
            <a:off x="1691680" y="3573016"/>
            <a:ext cx="720080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TextBox 11"/>
          <p:cNvSpPr txBox="1"/>
          <p:nvPr/>
        </p:nvSpPr>
        <p:spPr>
          <a:xfrm>
            <a:off x="1835696" y="3573016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R1</a:t>
            </a:r>
            <a:endParaRPr lang="th-TH" dirty="0"/>
          </a:p>
        </p:txBody>
      </p:sp>
      <p:sp>
        <p:nvSpPr>
          <p:cNvPr id="13" name="TextBox 12"/>
          <p:cNvSpPr txBox="1"/>
          <p:nvPr/>
        </p:nvSpPr>
        <p:spPr>
          <a:xfrm>
            <a:off x="3635896" y="4077072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R2</a:t>
            </a:r>
            <a:endParaRPr lang="th-TH" dirty="0"/>
          </a:p>
        </p:txBody>
      </p:sp>
      <p:sp>
        <p:nvSpPr>
          <p:cNvPr id="14" name="สี่เหลี่ยมมุมมน 13"/>
          <p:cNvSpPr/>
          <p:nvPr/>
        </p:nvSpPr>
        <p:spPr>
          <a:xfrm>
            <a:off x="3491880" y="4077072"/>
            <a:ext cx="720080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มุมมน 14"/>
          <p:cNvSpPr/>
          <p:nvPr/>
        </p:nvSpPr>
        <p:spPr>
          <a:xfrm>
            <a:off x="6732240" y="4077072"/>
            <a:ext cx="720080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TextBox 15"/>
          <p:cNvSpPr txBox="1"/>
          <p:nvPr/>
        </p:nvSpPr>
        <p:spPr>
          <a:xfrm>
            <a:off x="6876256" y="4077072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R3</a:t>
            </a:r>
            <a:endParaRPr lang="th-TH" dirty="0"/>
          </a:p>
        </p:txBody>
      </p:sp>
      <p:sp>
        <p:nvSpPr>
          <p:cNvPr id="17" name="พับมุม 16"/>
          <p:cNvSpPr/>
          <p:nvPr/>
        </p:nvSpPr>
        <p:spPr>
          <a:xfrm>
            <a:off x="6804248" y="1844824"/>
            <a:ext cx="1296144" cy="720080"/>
          </a:xfrm>
          <a:prstGeom prst="foldedCorne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TextBox 17"/>
          <p:cNvSpPr txBox="1"/>
          <p:nvPr/>
        </p:nvSpPr>
        <p:spPr>
          <a:xfrm>
            <a:off x="6804248" y="1916832"/>
            <a:ext cx="1340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MOBILE</a:t>
            </a:r>
            <a:endParaRPr lang="th-TH" dirty="0"/>
          </a:p>
        </p:txBody>
      </p:sp>
      <p:sp>
        <p:nvSpPr>
          <p:cNvPr id="19" name="วงรี 18"/>
          <p:cNvSpPr/>
          <p:nvPr/>
        </p:nvSpPr>
        <p:spPr>
          <a:xfrm>
            <a:off x="1187624" y="4725144"/>
            <a:ext cx="504056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TextBox 19"/>
          <p:cNvSpPr txBox="1"/>
          <p:nvPr/>
        </p:nvSpPr>
        <p:spPr>
          <a:xfrm>
            <a:off x="1259632" y="4797152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endParaRPr lang="th-TH" dirty="0"/>
          </a:p>
        </p:txBody>
      </p:sp>
      <p:sp>
        <p:nvSpPr>
          <p:cNvPr id="21" name="วงรี 20"/>
          <p:cNvSpPr/>
          <p:nvPr/>
        </p:nvSpPr>
        <p:spPr>
          <a:xfrm>
            <a:off x="683568" y="3789040"/>
            <a:ext cx="504056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วงรี 21"/>
          <p:cNvSpPr/>
          <p:nvPr/>
        </p:nvSpPr>
        <p:spPr>
          <a:xfrm>
            <a:off x="539552" y="2996952"/>
            <a:ext cx="504056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TextBox 22"/>
          <p:cNvSpPr txBox="1"/>
          <p:nvPr/>
        </p:nvSpPr>
        <p:spPr>
          <a:xfrm>
            <a:off x="3131840" y="5085184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endParaRPr lang="th-TH" dirty="0"/>
          </a:p>
        </p:txBody>
      </p:sp>
      <p:sp>
        <p:nvSpPr>
          <p:cNvPr id="24" name="วงรี 23"/>
          <p:cNvSpPr/>
          <p:nvPr/>
        </p:nvSpPr>
        <p:spPr>
          <a:xfrm>
            <a:off x="3059832" y="5085184"/>
            <a:ext cx="504056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วงรี 24"/>
          <p:cNvSpPr/>
          <p:nvPr/>
        </p:nvSpPr>
        <p:spPr>
          <a:xfrm>
            <a:off x="3851920" y="5085184"/>
            <a:ext cx="504056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วงรี 25"/>
          <p:cNvSpPr/>
          <p:nvPr/>
        </p:nvSpPr>
        <p:spPr>
          <a:xfrm>
            <a:off x="4644008" y="4941168"/>
            <a:ext cx="504056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วงรี 26"/>
          <p:cNvSpPr/>
          <p:nvPr/>
        </p:nvSpPr>
        <p:spPr>
          <a:xfrm>
            <a:off x="7740352" y="4725144"/>
            <a:ext cx="504056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วงรี 27"/>
          <p:cNvSpPr/>
          <p:nvPr/>
        </p:nvSpPr>
        <p:spPr>
          <a:xfrm>
            <a:off x="7956376" y="3789040"/>
            <a:ext cx="504056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วงรี 28"/>
          <p:cNvSpPr/>
          <p:nvPr/>
        </p:nvSpPr>
        <p:spPr>
          <a:xfrm>
            <a:off x="5076056" y="4149080"/>
            <a:ext cx="504056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TextBox 29"/>
          <p:cNvSpPr txBox="1"/>
          <p:nvPr/>
        </p:nvSpPr>
        <p:spPr>
          <a:xfrm>
            <a:off x="755576" y="3789040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endParaRPr lang="th-TH" dirty="0"/>
          </a:p>
        </p:txBody>
      </p:sp>
      <p:sp>
        <p:nvSpPr>
          <p:cNvPr id="31" name="TextBox 30"/>
          <p:cNvSpPr txBox="1"/>
          <p:nvPr/>
        </p:nvSpPr>
        <p:spPr>
          <a:xfrm>
            <a:off x="611560" y="2996952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endParaRPr lang="th-TH" dirty="0"/>
          </a:p>
        </p:txBody>
      </p:sp>
      <p:sp>
        <p:nvSpPr>
          <p:cNvPr id="32" name="TextBox 31"/>
          <p:cNvSpPr txBox="1"/>
          <p:nvPr/>
        </p:nvSpPr>
        <p:spPr>
          <a:xfrm>
            <a:off x="3923928" y="5085184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endParaRPr lang="th-TH" dirty="0"/>
          </a:p>
        </p:txBody>
      </p:sp>
      <p:sp>
        <p:nvSpPr>
          <p:cNvPr id="33" name="TextBox 32"/>
          <p:cNvSpPr txBox="1"/>
          <p:nvPr/>
        </p:nvSpPr>
        <p:spPr>
          <a:xfrm>
            <a:off x="4716016" y="4941168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endParaRPr lang="th-TH" dirty="0"/>
          </a:p>
        </p:txBody>
      </p:sp>
      <p:sp>
        <p:nvSpPr>
          <p:cNvPr id="34" name="TextBox 33"/>
          <p:cNvSpPr txBox="1"/>
          <p:nvPr/>
        </p:nvSpPr>
        <p:spPr>
          <a:xfrm>
            <a:off x="5148064" y="4149080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endParaRPr lang="th-TH" dirty="0"/>
          </a:p>
        </p:txBody>
      </p:sp>
      <p:cxnSp>
        <p:nvCxnSpPr>
          <p:cNvPr id="36" name="ลูกศรเชื่อมต่อแบบตรง 35"/>
          <p:cNvCxnSpPr/>
          <p:nvPr/>
        </p:nvCxnSpPr>
        <p:spPr>
          <a:xfrm flipH="1">
            <a:off x="5940152" y="2276872"/>
            <a:ext cx="576064" cy="7200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ลูกศรเชื่อมต่อแบบตรง 37"/>
          <p:cNvCxnSpPr/>
          <p:nvPr/>
        </p:nvCxnSpPr>
        <p:spPr>
          <a:xfrm flipV="1">
            <a:off x="3851920" y="3068960"/>
            <a:ext cx="432048" cy="72008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ลูกศรเชื่อมต่อแบบตรง 39"/>
          <p:cNvCxnSpPr/>
          <p:nvPr/>
        </p:nvCxnSpPr>
        <p:spPr>
          <a:xfrm flipV="1">
            <a:off x="2411760" y="2852936"/>
            <a:ext cx="864096" cy="43204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ลูกศรเชื่อมต่อแบบตรง 41"/>
          <p:cNvCxnSpPr/>
          <p:nvPr/>
        </p:nvCxnSpPr>
        <p:spPr>
          <a:xfrm>
            <a:off x="5652120" y="2996952"/>
            <a:ext cx="936104" cy="72008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ลูกศรเชื่อมต่อแบบตรง 43"/>
          <p:cNvCxnSpPr/>
          <p:nvPr/>
        </p:nvCxnSpPr>
        <p:spPr>
          <a:xfrm>
            <a:off x="1187624" y="3284984"/>
            <a:ext cx="360040" cy="28803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ลูกศรเชื่อมต่อแบบตรง 45"/>
          <p:cNvCxnSpPr/>
          <p:nvPr/>
        </p:nvCxnSpPr>
        <p:spPr>
          <a:xfrm flipV="1">
            <a:off x="1331640" y="3861048"/>
            <a:ext cx="216024" cy="14401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ลูกศรเชื่อมต่อแบบตรง 47"/>
          <p:cNvCxnSpPr/>
          <p:nvPr/>
        </p:nvCxnSpPr>
        <p:spPr>
          <a:xfrm flipV="1">
            <a:off x="1763688" y="4221088"/>
            <a:ext cx="216024" cy="43204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ลูกศรเชื่อมต่อแบบตรง 49"/>
          <p:cNvCxnSpPr/>
          <p:nvPr/>
        </p:nvCxnSpPr>
        <p:spPr>
          <a:xfrm flipV="1">
            <a:off x="3419872" y="4653136"/>
            <a:ext cx="288032" cy="28803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ลูกศรเชื่อมต่อแบบตรง 51"/>
          <p:cNvCxnSpPr/>
          <p:nvPr/>
        </p:nvCxnSpPr>
        <p:spPr>
          <a:xfrm flipH="1" flipV="1">
            <a:off x="3923928" y="4653136"/>
            <a:ext cx="72008" cy="28803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ลูกศรเชื่อมต่อแบบตรง 53"/>
          <p:cNvCxnSpPr/>
          <p:nvPr/>
        </p:nvCxnSpPr>
        <p:spPr>
          <a:xfrm flipH="1" flipV="1">
            <a:off x="4283968" y="4653136"/>
            <a:ext cx="360040" cy="21602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ลูกศรเชื่อมต่อแบบตรง 55"/>
          <p:cNvCxnSpPr/>
          <p:nvPr/>
        </p:nvCxnSpPr>
        <p:spPr>
          <a:xfrm flipH="1">
            <a:off x="4355976" y="4293096"/>
            <a:ext cx="50405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ลูกศรเชื่อมต่อแบบตรง 57"/>
          <p:cNvCxnSpPr/>
          <p:nvPr/>
        </p:nvCxnSpPr>
        <p:spPr>
          <a:xfrm flipH="1" flipV="1">
            <a:off x="7236296" y="4653136"/>
            <a:ext cx="432048" cy="28803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ลูกศรเชื่อมต่อแบบตรง 59"/>
          <p:cNvCxnSpPr/>
          <p:nvPr/>
        </p:nvCxnSpPr>
        <p:spPr>
          <a:xfrm flipH="1">
            <a:off x="7524328" y="4005064"/>
            <a:ext cx="288032" cy="14401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7812360" y="4725144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endParaRPr lang="th-TH" dirty="0"/>
          </a:p>
        </p:txBody>
      </p:sp>
      <p:sp>
        <p:nvSpPr>
          <p:cNvPr id="63" name="TextBox 62"/>
          <p:cNvSpPr txBox="1"/>
          <p:nvPr/>
        </p:nvSpPr>
        <p:spPr>
          <a:xfrm>
            <a:off x="8028384" y="3789040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endParaRPr lang="th-TH" dirty="0"/>
          </a:p>
        </p:txBody>
      </p:sp>
      <p:pic>
        <p:nvPicPr>
          <p:cNvPr id="51" name="รูปภาพ 50" descr="lamloei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สมัคร </a:t>
            </a:r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Netpie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netpie-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7" y="2492896"/>
            <a:ext cx="8547905" cy="34563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536" y="1412776"/>
            <a:ext cx="41793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https://netpie.io/</a:t>
            </a:r>
          </a:p>
          <a:p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SIGN UP FREE </a:t>
            </a:r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แล้วทำตามขั้นตอน</a:t>
            </a:r>
            <a:endParaRPr lang="th-TH" sz="3200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LOGIN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netpie-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7333" y="1412776"/>
            <a:ext cx="8543139" cy="4468861"/>
          </a:xfrm>
          <a:prstGeom prst="rect">
            <a:avLst/>
          </a:prstGeom>
        </p:spPr>
      </p:pic>
      <p:pic>
        <p:nvPicPr>
          <p:cNvPr id="5" name="รูปภาพ 4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Node32Pico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27752194_10160211283160294_5763269173205137473_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7624" y="1268760"/>
            <a:ext cx="6747693" cy="4913164"/>
          </a:xfrm>
          <a:prstGeom prst="rect">
            <a:avLst/>
          </a:prstGeom>
        </p:spPr>
      </p:pic>
      <p:pic>
        <p:nvPicPr>
          <p:cNvPr id="5" name="รูปภาพ 4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15616" y="6237312"/>
            <a:ext cx="72442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https://www.gravitechthai.com/product_detail.php?d=2273</a:t>
            </a:r>
            <a:endParaRPr lang="th-TH" sz="3200" dirty="0">
              <a:latin typeface="CordiaUPC" pitchFamily="34" charset="-34"/>
              <a:cs typeface="CordiaUPC" pitchFamily="34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835696" y="274638"/>
            <a:ext cx="6851104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RESOURCES &gt; APPLICATIONS +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netpie-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1412777"/>
            <a:ext cx="7704856" cy="3646916"/>
          </a:xfrm>
          <a:prstGeom prst="rect">
            <a:avLst/>
          </a:prstGeom>
        </p:spPr>
      </p:pic>
      <p:pic>
        <p:nvPicPr>
          <p:cNvPr id="5" name="รูปภาพ 4" descr="netpie-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528" y="5157192"/>
            <a:ext cx="5685715" cy="1333333"/>
          </a:xfrm>
          <a:prstGeom prst="rect">
            <a:avLst/>
          </a:prstGeom>
        </p:spPr>
      </p:pic>
      <p:sp>
        <p:nvSpPr>
          <p:cNvPr id="6" name="วงรี 5"/>
          <p:cNvSpPr/>
          <p:nvPr/>
        </p:nvSpPr>
        <p:spPr>
          <a:xfrm>
            <a:off x="7596336" y="3717032"/>
            <a:ext cx="504056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รูปภาพ 7" descr="lamloei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netpie-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90244"/>
            <a:ext cx="8642552" cy="3146868"/>
          </a:xfrm>
          <a:prstGeom prst="rect">
            <a:avLst/>
          </a:prstGeom>
        </p:spPr>
      </p:pic>
      <p:pic>
        <p:nvPicPr>
          <p:cNvPr id="5" name="รูปภาพ 4" descr="netpie-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520" y="4768780"/>
            <a:ext cx="5695238" cy="1828572"/>
          </a:xfrm>
          <a:prstGeom prst="rect">
            <a:avLst/>
          </a:prstGeom>
        </p:spPr>
      </p:pic>
      <p:sp>
        <p:nvSpPr>
          <p:cNvPr id="6" name="วงรี 5"/>
          <p:cNvSpPr/>
          <p:nvPr/>
        </p:nvSpPr>
        <p:spPr>
          <a:xfrm>
            <a:off x="8028384" y="3933056"/>
            <a:ext cx="648072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TextBox 7"/>
          <p:cNvSpPr txBox="1"/>
          <p:nvPr/>
        </p:nvSpPr>
        <p:spPr>
          <a:xfrm>
            <a:off x="6444208" y="5085184"/>
            <a:ext cx="214193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dirty="0" smtClean="0">
                <a:latin typeface="CordiaUPC" pitchFamily="34" charset="-34"/>
                <a:cs typeface="CordiaUPC" pitchFamily="34" charset="-34"/>
              </a:rPr>
              <a:t>ตั้งชื่อ </a:t>
            </a:r>
            <a:r>
              <a:rPr lang="en-US" sz="3200" b="1" dirty="0" err="1" smtClean="0">
                <a:latin typeface="CordiaUPC" pitchFamily="34" charset="-34"/>
                <a:cs typeface="CordiaUPC" pitchFamily="34" charset="-34"/>
              </a:rPr>
              <a:t>MyDevice</a:t>
            </a:r>
            <a:endParaRPr lang="en-US" sz="3200" b="1" dirty="0" smtClean="0">
              <a:latin typeface="CordiaUPC" pitchFamily="34" charset="-34"/>
              <a:cs typeface="CordiaUPC" pitchFamily="34" charset="-34"/>
            </a:endParaRPr>
          </a:p>
          <a:p>
            <a:r>
              <a:rPr lang="th-TH" sz="3200" b="1" dirty="0" smtClean="0">
                <a:latin typeface="CordiaUPC" pitchFamily="34" charset="-34"/>
                <a:cs typeface="CordiaUPC" pitchFamily="34" charset="-34"/>
              </a:rPr>
              <a:t>คลิกปุ่ม </a:t>
            </a:r>
            <a:r>
              <a:rPr lang="en-US" sz="3200" b="1" dirty="0" smtClean="0">
                <a:latin typeface="CordiaUPC" pitchFamily="34" charset="-34"/>
                <a:cs typeface="CordiaUPC" pitchFamily="34" charset="-34"/>
              </a:rPr>
              <a:t>CRATE</a:t>
            </a:r>
            <a:endParaRPr lang="th-TH" sz="32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9" name="รูปภาพ 8" descr="lamloei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netpie-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2708920"/>
            <a:ext cx="7557670" cy="39376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59832" y="476672"/>
            <a:ext cx="292900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dirty="0" smtClean="0">
                <a:latin typeface="CordiaUPC" pitchFamily="34" charset="-34"/>
                <a:cs typeface="CordiaUPC" pitchFamily="34" charset="-34"/>
              </a:rPr>
              <a:t>คลิกที่ </a:t>
            </a:r>
            <a:r>
              <a:rPr lang="en-US" sz="3200" b="1" dirty="0" err="1" smtClean="0">
                <a:latin typeface="CordiaUPC" pitchFamily="34" charset="-34"/>
                <a:cs typeface="CordiaUPC" pitchFamily="34" charset="-34"/>
              </a:rPr>
              <a:t>MyDevice</a:t>
            </a:r>
            <a:r>
              <a:rPr lang="en-US" sz="3200" b="1" dirty="0" smtClean="0">
                <a:latin typeface="CordiaUPC" pitchFamily="34" charset="-34"/>
                <a:cs typeface="CordiaUPC" pitchFamily="34" charset="-34"/>
              </a:rPr>
              <a:t> </a:t>
            </a:r>
            <a:r>
              <a:rPr lang="th-TH" sz="3200" b="1" dirty="0" smtClean="0">
                <a:latin typeface="CordiaUPC" pitchFamily="34" charset="-34"/>
                <a:cs typeface="CordiaUPC" pitchFamily="34" charset="-34"/>
              </a:rPr>
              <a:t>จะได้</a:t>
            </a:r>
            <a:endParaRPr lang="en-US" sz="3200" b="1" dirty="0" smtClean="0">
              <a:latin typeface="CordiaUPC" pitchFamily="34" charset="-34"/>
              <a:cs typeface="CordiaUPC" pitchFamily="34" charset="-34"/>
            </a:endParaRPr>
          </a:p>
          <a:p>
            <a:r>
              <a:rPr lang="en-US" sz="3200" b="1" dirty="0" smtClean="0">
                <a:latin typeface="CordiaUPC" pitchFamily="34" charset="-34"/>
                <a:cs typeface="CordiaUPC" pitchFamily="34" charset="-34"/>
              </a:rPr>
              <a:t>APPID: 	LAML</a:t>
            </a:r>
          </a:p>
          <a:p>
            <a:r>
              <a:rPr lang="en-US" sz="3200" b="1" dirty="0" smtClean="0">
                <a:latin typeface="CordiaUPC" pitchFamily="34" charset="-34"/>
                <a:cs typeface="CordiaUPC" pitchFamily="34" charset="-34"/>
              </a:rPr>
              <a:t>Key: 		XXX</a:t>
            </a:r>
          </a:p>
          <a:p>
            <a:r>
              <a:rPr lang="en-US" sz="3200" b="1" dirty="0" err="1" smtClean="0">
                <a:latin typeface="CordiaUPC" pitchFamily="34" charset="-34"/>
                <a:cs typeface="CordiaUPC" pitchFamily="34" charset="-34"/>
              </a:rPr>
              <a:t>Secrect</a:t>
            </a:r>
            <a:r>
              <a:rPr lang="en-US" sz="3200" b="1" dirty="0" smtClean="0">
                <a:latin typeface="CordiaUPC" pitchFamily="34" charset="-34"/>
                <a:cs typeface="CordiaUPC" pitchFamily="34" charset="-34"/>
              </a:rPr>
              <a:t>: 	XXX</a:t>
            </a:r>
            <a:endParaRPr lang="th-TH" sz="32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ดาวน์โหลด 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Library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ดาวน์โหลดไฟล์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https://github.com/lamloei/ESP32_Microgear</a:t>
            </a:r>
          </a:p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แตกไฟล์ลงโฟลเดอร์ </a:t>
            </a: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Arduino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/libraries</a:t>
            </a:r>
          </a:p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ปิดและเปิด </a:t>
            </a: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Arduino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 IDE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ใหม่</a:t>
            </a:r>
            <a:endParaRPr lang="th-TH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2018-02-17_15531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3573016"/>
            <a:ext cx="7314286" cy="1495238"/>
          </a:xfrm>
          <a:prstGeom prst="rect">
            <a:avLst/>
          </a:prstGeom>
        </p:spPr>
      </p:pic>
      <p:pic>
        <p:nvPicPr>
          <p:cNvPr id="6" name="รูปภาพ 5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115616" y="274638"/>
            <a:ext cx="7571184" cy="1143000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File &gt; Examples &gt; ESP32 </a:t>
            </a:r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Microgear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 &gt; Basic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2017-11-24_15314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412776"/>
            <a:ext cx="4176464" cy="52751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55976" y="1844824"/>
            <a:ext cx="47295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//</a:t>
            </a:r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ให้ใส่ค่าตัวแปร</a:t>
            </a:r>
          </a:p>
          <a:p>
            <a:endParaRPr lang="en-US" sz="3200" dirty="0" smtClean="0">
              <a:latin typeface="CordiaUPC" pitchFamily="34" charset="-34"/>
              <a:cs typeface="CordiaUPC" pitchFamily="34" charset="-34"/>
            </a:endParaRPr>
          </a:p>
          <a:p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const char* </a:t>
            </a:r>
            <a:r>
              <a:rPr lang="en-US" sz="3200" dirty="0" err="1" smtClean="0">
                <a:latin typeface="CordiaUPC" pitchFamily="34" charset="-34"/>
                <a:cs typeface="CordiaUPC" pitchFamily="34" charset="-34"/>
              </a:rPr>
              <a:t>ssid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     = “</a:t>
            </a:r>
            <a:r>
              <a:rPr lang="en-US" sz="3200" dirty="0" err="1" smtClean="0">
                <a:latin typeface="CordiaUPC" pitchFamily="34" charset="-34"/>
                <a:cs typeface="CordiaUPC" pitchFamily="34" charset="-34"/>
              </a:rPr>
              <a:t>lamloeiWIFI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”;</a:t>
            </a:r>
          </a:p>
          <a:p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const char* password = “123456789”;</a:t>
            </a:r>
          </a:p>
          <a:p>
            <a:endParaRPr lang="en-US" sz="3200" dirty="0" smtClean="0">
              <a:latin typeface="CordiaUPC" pitchFamily="34" charset="-34"/>
              <a:cs typeface="CordiaUPC" pitchFamily="34" charset="-34"/>
            </a:endParaRPr>
          </a:p>
          <a:p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#define APPID   &lt;APPID&gt;</a:t>
            </a:r>
          </a:p>
          <a:p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#define KEY     &lt;APPKEY&gt;</a:t>
            </a:r>
          </a:p>
          <a:p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#define SECRET  &lt;APPSECRET&gt;</a:t>
            </a:r>
          </a:p>
          <a:p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#define ALIAS   “Node32Pico"</a:t>
            </a:r>
            <a:endParaRPr lang="th-TH" sz="3200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7" name="รูปภาพ 6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รูปภาพ 5" descr="2018-02-17_16030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9749" y="214714"/>
            <a:ext cx="6866667" cy="6428572"/>
          </a:xfrm>
          <a:prstGeom prst="rect">
            <a:avLst/>
          </a:prstGeom>
        </p:spPr>
      </p:pic>
      <p:pic>
        <p:nvPicPr>
          <p:cNvPr id="7" name="รูปภาพ 6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รูปภาพ 5" descr="2018-02-17_16041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714" y="1681381"/>
            <a:ext cx="9028572" cy="3495238"/>
          </a:xfrm>
          <a:prstGeom prst="rect">
            <a:avLst/>
          </a:prstGeom>
        </p:spPr>
      </p:pic>
      <p:pic>
        <p:nvPicPr>
          <p:cNvPr id="7" name="รูปภาพ 6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FreeBoard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5576" y="1268760"/>
            <a:ext cx="59939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th-TH" dirty="0" smtClean="0">
                <a:latin typeface="CordiaUPC" pitchFamily="34" charset="-34"/>
                <a:cs typeface="CordiaUPC" pitchFamily="34" charset="-34"/>
              </a:rPr>
              <a:t>เปิดไฟล์ 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node32pico_hts.ino</a:t>
            </a:r>
          </a:p>
          <a:p>
            <a:pPr marL="514350" indent="-514350">
              <a:buAutoNum type="arabicPeriod"/>
            </a:pPr>
            <a:r>
              <a:rPr lang="th-TH" dirty="0" smtClean="0">
                <a:latin typeface="CordiaUPC" pitchFamily="34" charset="-34"/>
                <a:cs typeface="CordiaUPC" pitchFamily="34" charset="-34"/>
              </a:rPr>
              <a:t>ปรับ </a:t>
            </a: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ssid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, password, APPID, KEY, SECRET, ALIAS</a:t>
            </a:r>
            <a:endParaRPr lang="th-TH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7" name="รูปภาพ 6" descr="2018-02-17_16164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91680" y="2204864"/>
            <a:ext cx="5850819" cy="4536504"/>
          </a:xfrm>
          <a:prstGeom prst="rect">
            <a:avLst/>
          </a:prstGeom>
        </p:spPr>
      </p:pic>
      <p:pic>
        <p:nvPicPr>
          <p:cNvPr id="8" name="รูปภาพ 7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รูปภาพ 5" descr="2018-02-17_16185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999" y="1676619"/>
            <a:ext cx="9000001" cy="3504762"/>
          </a:xfrm>
          <a:prstGeom prst="rect">
            <a:avLst/>
          </a:prstGeom>
        </p:spPr>
      </p:pic>
      <p:pic>
        <p:nvPicPr>
          <p:cNvPr id="7" name="รูปภาพ 6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RESOURCES &gt; FREEBOARDS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2017-11-26_01233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340768"/>
            <a:ext cx="8497968" cy="23379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47864" y="3861048"/>
            <a:ext cx="29209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CLICK +</a:t>
            </a:r>
            <a:br>
              <a:rPr lang="en-US" dirty="0" smtClean="0">
                <a:latin typeface="CordiaUPC" pitchFamily="34" charset="-34"/>
                <a:cs typeface="CordiaUPC" pitchFamily="34" charset="-34"/>
              </a:rPr>
            </a:br>
            <a:r>
              <a:rPr lang="th-TH" dirty="0" smtClean="0">
                <a:latin typeface="CordiaUPC" pitchFamily="34" charset="-34"/>
                <a:cs typeface="CordiaUPC" pitchFamily="34" charset="-34"/>
              </a:rPr>
              <a:t>ตั้งชื่อ แล้วคลิกปุ่ม 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CREATE</a:t>
            </a:r>
            <a:endParaRPr lang="th-TH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9" name="รูปภาพ 8" descr="2018-02-17_16294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999" y="4941168"/>
            <a:ext cx="9000001" cy="1514286"/>
          </a:xfrm>
          <a:prstGeom prst="rect">
            <a:avLst/>
          </a:prstGeom>
        </p:spPr>
      </p:pic>
      <p:pic>
        <p:nvPicPr>
          <p:cNvPr id="10" name="รูปภาพ 9" descr="lamloei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pinou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904" y="1301661"/>
            <a:ext cx="9076191" cy="4647619"/>
          </a:xfrm>
          <a:prstGeom prst="rect">
            <a:avLst/>
          </a:prstGeom>
        </p:spPr>
      </p:pic>
      <p:sp>
        <p:nvSpPr>
          <p:cNvPr id="3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Node32Pico </a:t>
            </a:r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Pinout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 descr="2018-02-17_16331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3740209"/>
            <a:ext cx="7771429" cy="28571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87824" y="2690917"/>
            <a:ext cx="25154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CLICK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 ที่ชื่อที่ตั้งขึ้นใหม่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/>
            </a:r>
            <a:br>
              <a:rPr lang="en-US" dirty="0" smtClean="0">
                <a:latin typeface="CordiaUPC" pitchFamily="34" charset="-34"/>
                <a:cs typeface="CordiaUPC" pitchFamily="34" charset="-34"/>
              </a:rPr>
            </a:br>
            <a:r>
              <a:rPr lang="th-TH" dirty="0" smtClean="0">
                <a:latin typeface="CordiaUPC" pitchFamily="34" charset="-34"/>
                <a:cs typeface="CordiaUPC" pitchFamily="34" charset="-34"/>
              </a:rPr>
              <a:t>คลิกปุ่ม 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ADD</a:t>
            </a:r>
            <a:endParaRPr lang="th-TH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7" name="รูปภาพ 6" descr="2018-02-17_17294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1258983"/>
            <a:ext cx="9009524" cy="1161905"/>
          </a:xfrm>
          <a:prstGeom prst="rect">
            <a:avLst/>
          </a:prstGeom>
        </p:spPr>
      </p:pic>
      <p:sp>
        <p:nvSpPr>
          <p:cNvPr id="8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lamloeiFreeboard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9" name="รูปภาพ 8" descr="lamloei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7-11-26_01270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332656"/>
            <a:ext cx="8571429" cy="6209524"/>
          </a:xfrm>
          <a:prstGeom prst="rect">
            <a:avLst/>
          </a:prstGeom>
        </p:spPr>
      </p:pic>
      <p:pic>
        <p:nvPicPr>
          <p:cNvPr id="6" name="รูปภาพ 5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>
          <a:xfrm>
            <a:off x="1475656" y="764705"/>
            <a:ext cx="6552728" cy="36004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ordiaUPC" pitchFamily="34" charset="-34"/>
                <a:cs typeface="CordiaUPC" pitchFamily="34" charset="-34"/>
              </a:rPr>
              <a:t>TYPE NETPIE </a:t>
            </a:r>
            <a:r>
              <a:rPr lang="en-US" sz="2800" dirty="0" err="1" smtClean="0">
                <a:latin typeface="CordiaUPC" pitchFamily="34" charset="-34"/>
                <a:cs typeface="CordiaUPC" pitchFamily="34" charset="-34"/>
              </a:rPr>
              <a:t>Mirogear</a:t>
            </a:r>
            <a:endParaRPr lang="en-US" sz="2800" dirty="0" smtClean="0">
              <a:latin typeface="CordiaUPC" pitchFamily="34" charset="-34"/>
              <a:cs typeface="CordiaUPC" pitchFamily="34" charset="-34"/>
            </a:endParaRPr>
          </a:p>
          <a:p>
            <a:r>
              <a:rPr lang="th-TH" sz="2800" dirty="0" smtClean="0">
                <a:latin typeface="CordiaUPC" pitchFamily="34" charset="-34"/>
                <a:cs typeface="CordiaUPC" pitchFamily="34" charset="-34"/>
              </a:rPr>
              <a:t>ตั้งชื่อ </a:t>
            </a:r>
            <a:r>
              <a:rPr lang="en-US" sz="2800" dirty="0" smtClean="0">
                <a:latin typeface="CordiaUPC" pitchFamily="34" charset="-34"/>
                <a:cs typeface="CordiaUPC" pitchFamily="34" charset="-34"/>
              </a:rPr>
              <a:t>NAME (</a:t>
            </a:r>
            <a:r>
              <a:rPr lang="en-US" sz="2800" dirty="0" err="1" smtClean="0">
                <a:latin typeface="CordiaUPC" pitchFamily="34" charset="-34"/>
                <a:cs typeface="CordiaUPC" pitchFamily="34" charset="-34"/>
              </a:rPr>
              <a:t>myFreeboard</a:t>
            </a:r>
            <a:r>
              <a:rPr lang="en-US" sz="2800" dirty="0" smtClean="0">
                <a:latin typeface="CordiaUPC" pitchFamily="34" charset="-34"/>
                <a:cs typeface="CordiaUPC" pitchFamily="34" charset="-34"/>
              </a:rPr>
              <a:t>)</a:t>
            </a:r>
          </a:p>
          <a:p>
            <a:r>
              <a:rPr lang="th-TH" sz="2800" dirty="0" smtClean="0">
                <a:latin typeface="CordiaUPC" pitchFamily="34" charset="-34"/>
                <a:cs typeface="CordiaUPC" pitchFamily="34" charset="-34"/>
              </a:rPr>
              <a:t>ใส่ค่า </a:t>
            </a:r>
            <a:r>
              <a:rPr lang="en-US" sz="2800" dirty="0" smtClean="0">
                <a:latin typeface="CordiaUPC" pitchFamily="34" charset="-34"/>
                <a:cs typeface="CordiaUPC" pitchFamily="34" charset="-34"/>
              </a:rPr>
              <a:t>APP ID</a:t>
            </a:r>
          </a:p>
          <a:p>
            <a:r>
              <a:rPr lang="en-US" sz="2800" dirty="0" smtClean="0">
                <a:latin typeface="CordiaUPC" pitchFamily="34" charset="-34"/>
                <a:cs typeface="CordiaUPC" pitchFamily="34" charset="-34"/>
              </a:rPr>
              <a:t>KEY</a:t>
            </a:r>
          </a:p>
          <a:p>
            <a:r>
              <a:rPr lang="en-US" sz="2800" dirty="0" smtClean="0">
                <a:latin typeface="CordiaUPC" pitchFamily="34" charset="-34"/>
                <a:cs typeface="CordiaUPC" pitchFamily="34" charset="-34"/>
              </a:rPr>
              <a:t>SECRET</a:t>
            </a:r>
          </a:p>
          <a:p>
            <a:r>
              <a:rPr lang="th-TH" sz="2800" dirty="0" smtClean="0">
                <a:latin typeface="CordiaUPC" pitchFamily="34" charset="-34"/>
                <a:cs typeface="CordiaUPC" pitchFamily="34" charset="-34"/>
              </a:rPr>
              <a:t>แล้วคลิกปุ่ม </a:t>
            </a:r>
            <a:r>
              <a:rPr lang="en-US" sz="2800" dirty="0" smtClean="0">
                <a:latin typeface="CordiaUPC" pitchFamily="34" charset="-34"/>
                <a:cs typeface="CordiaUPC" pitchFamily="34" charset="-34"/>
              </a:rPr>
              <a:t>SAVE</a:t>
            </a:r>
          </a:p>
          <a:p>
            <a:pPr>
              <a:buNone/>
            </a:pPr>
            <a:r>
              <a:rPr lang="th-TH" sz="2800" dirty="0" smtClean="0">
                <a:latin typeface="CordiaUPC" pitchFamily="34" charset="-34"/>
                <a:cs typeface="CordiaUPC" pitchFamily="34" charset="-34"/>
              </a:rPr>
              <a:t>ถ้าเชื่อมต่อได้จะขึ้นชื่อ </a:t>
            </a:r>
            <a:r>
              <a:rPr lang="en-US" sz="2800" dirty="0" smtClean="0">
                <a:latin typeface="CordiaUPC" pitchFamily="34" charset="-34"/>
                <a:cs typeface="CordiaUPC" pitchFamily="34" charset="-34"/>
              </a:rPr>
              <a:t>Name </a:t>
            </a:r>
            <a:r>
              <a:rPr lang="th-TH" sz="2800" dirty="0" smtClean="0">
                <a:latin typeface="CordiaUPC" pitchFamily="34" charset="-34"/>
                <a:cs typeface="CordiaUPC" pitchFamily="34" charset="-34"/>
              </a:rPr>
              <a:t>ที่ตั้งไว้ กับค่า </a:t>
            </a:r>
            <a:r>
              <a:rPr lang="en-US" sz="2800" dirty="0" smtClean="0">
                <a:latin typeface="CordiaUPC" pitchFamily="34" charset="-34"/>
                <a:cs typeface="CordiaUPC" pitchFamily="34" charset="-34"/>
              </a:rPr>
              <a:t>Last Updated</a:t>
            </a:r>
          </a:p>
          <a:p>
            <a:endParaRPr lang="th-TH" sz="2800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2018-02-17_16365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686" y="4274701"/>
            <a:ext cx="8923810" cy="2466667"/>
          </a:xfrm>
          <a:prstGeom prst="rect">
            <a:avLst/>
          </a:prstGeom>
        </p:spPr>
      </p:pic>
      <p:sp>
        <p:nvSpPr>
          <p:cNvPr id="6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DataSource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 </a:t>
            </a:r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myFreeboard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7" name="รูปภาพ 6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8-02-17_16393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1628800"/>
            <a:ext cx="8476191" cy="4142857"/>
          </a:xfrm>
          <a:prstGeom prst="rect">
            <a:avLst/>
          </a:prstGeom>
        </p:spPr>
      </p:pic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ADD PANE &gt; +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ADD PANE &gt; +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1052736"/>
            <a:ext cx="749756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TYPE </a:t>
            </a:r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เป็น 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Text</a:t>
            </a:r>
            <a:br>
              <a:rPr lang="en-US" sz="3200" dirty="0" smtClean="0">
                <a:latin typeface="CordiaUPC" pitchFamily="34" charset="-34"/>
                <a:cs typeface="CordiaUPC" pitchFamily="34" charset="-34"/>
              </a:rPr>
            </a:b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value </a:t>
            </a:r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เป็น </a:t>
            </a:r>
            <a:r>
              <a:rPr lang="en-US" sz="3200" dirty="0" err="1" smtClean="0">
                <a:latin typeface="CordiaUPC" pitchFamily="34" charset="-34"/>
                <a:cs typeface="CordiaUPC" pitchFamily="34" charset="-34"/>
              </a:rPr>
              <a:t>datasources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[“</a:t>
            </a:r>
            <a:r>
              <a:rPr lang="en-US" sz="3200" dirty="0" err="1" smtClean="0">
                <a:latin typeface="CordiaUPC" pitchFamily="34" charset="-34"/>
                <a:cs typeface="CordiaUPC" pitchFamily="34" charset="-34"/>
              </a:rPr>
              <a:t>myFreeboard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"]["/LAML/</a:t>
            </a:r>
            <a:r>
              <a:rPr lang="en-US" sz="3200" dirty="0" err="1" smtClean="0">
                <a:latin typeface="CordiaUPC" pitchFamily="34" charset="-34"/>
                <a:cs typeface="CordiaUPC" pitchFamily="34" charset="-34"/>
              </a:rPr>
              <a:t>dht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/</a:t>
            </a:r>
            <a:r>
              <a:rPr lang="en-US" sz="3200" dirty="0" err="1" smtClean="0">
                <a:latin typeface="CordiaUPC" pitchFamily="34" charset="-34"/>
                <a:cs typeface="CordiaUPC" pitchFamily="34" charset="-34"/>
              </a:rPr>
              <a:t>myFeed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"]</a:t>
            </a:r>
          </a:p>
          <a:p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คลิกปุ่ม 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SAVE</a:t>
            </a:r>
            <a:endParaRPr lang="th-TH" sz="3200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8" name="รูปภาพ 7" descr="2018-02-17_16413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2492896"/>
            <a:ext cx="8542858" cy="4152381"/>
          </a:xfrm>
          <a:prstGeom prst="rect">
            <a:avLst/>
          </a:prstGeom>
        </p:spPr>
      </p:pic>
      <p:pic>
        <p:nvPicPr>
          <p:cNvPr id="9" name="รูปภาพ 8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8-02-17_16423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7624" y="1556792"/>
            <a:ext cx="6609524" cy="4676191"/>
          </a:xfrm>
          <a:prstGeom prst="rect">
            <a:avLst/>
          </a:prstGeom>
        </p:spPr>
      </p:pic>
      <p:sp>
        <p:nvSpPr>
          <p:cNvPr id="5" name="วงรี 4"/>
          <p:cNvSpPr/>
          <p:nvPr/>
        </p:nvSpPr>
        <p:spPr>
          <a:xfrm>
            <a:off x="1187624" y="5013176"/>
            <a:ext cx="5184576" cy="9361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รูปภาพ 5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ADD</a:t>
            </a:r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 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PANE &gt; +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5948" y="1052736"/>
            <a:ext cx="90380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TYPE </a:t>
            </a: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เป็น 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Gauge</a:t>
            </a:r>
          </a:p>
          <a:p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TITLE </a:t>
            </a: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เป็น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 </a:t>
            </a:r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humi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/>
            </a:r>
            <a:br>
              <a:rPr lang="en-US" sz="2400" dirty="0" smtClean="0">
                <a:latin typeface="CordiaUPC" pitchFamily="34" charset="-34"/>
                <a:cs typeface="CordiaUPC" pitchFamily="34" charset="-34"/>
              </a:rPr>
            </a:b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value </a:t>
            </a: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เป็น </a:t>
            </a:r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datasources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["</a:t>
            </a:r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myFreeboard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"]["/LAML/</a:t>
            </a:r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dht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/</a:t>
            </a:r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myFeed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"].split(",")[0]</a:t>
            </a:r>
            <a:br>
              <a:rPr lang="en-US" sz="2400" dirty="0" smtClean="0">
                <a:latin typeface="CordiaUPC" pitchFamily="34" charset="-34"/>
                <a:cs typeface="CordiaUPC" pitchFamily="34" charset="-34"/>
              </a:rPr>
            </a:b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UNITS </a:t>
            </a: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เป็น 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%</a:t>
            </a:r>
          </a:p>
          <a:p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คลิกปุ่ม 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SAVE</a:t>
            </a:r>
          </a:p>
          <a:p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*** .split(",")[0] </a:t>
            </a: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ต้องพิมพ์เพิ่มต่อท้ายเอง</a:t>
            </a:r>
            <a:endParaRPr lang="th-TH" sz="2400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7" name="รูปภาพ 6" descr="2018-02-17_16475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0098" y="3238952"/>
            <a:ext cx="8552382" cy="3619048"/>
          </a:xfrm>
          <a:prstGeom prst="rect">
            <a:avLst/>
          </a:prstGeom>
        </p:spPr>
      </p:pic>
      <p:pic>
        <p:nvPicPr>
          <p:cNvPr id="8" name="รูปภาพ 7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สามารถขยับ 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panel </a:t>
            </a:r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ได้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2018-02-17_1651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2420888"/>
            <a:ext cx="7811789" cy="3946581"/>
          </a:xfrm>
          <a:prstGeom prst="rect">
            <a:avLst/>
          </a:prstGeom>
        </p:spPr>
      </p:pic>
      <p:pic>
        <p:nvPicPr>
          <p:cNvPr id="5" name="รูปภาพ 4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ADD</a:t>
            </a:r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 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PANE &gt; +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8" name="รูปภาพ 7" descr="2018-02-17_16541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3" y="3312210"/>
            <a:ext cx="7848872" cy="33799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5948" y="1052736"/>
            <a:ext cx="90380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TYPE </a:t>
            </a: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เป็น 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Gauge</a:t>
            </a:r>
          </a:p>
          <a:p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TITLE </a:t>
            </a: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เป็น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 </a:t>
            </a: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อุณหภูมิ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/>
            </a:r>
            <a:br>
              <a:rPr lang="en-US" sz="2400" dirty="0" smtClean="0">
                <a:latin typeface="CordiaUPC" pitchFamily="34" charset="-34"/>
                <a:cs typeface="CordiaUPC" pitchFamily="34" charset="-34"/>
              </a:rPr>
            </a:b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value </a:t>
            </a: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เป็น </a:t>
            </a:r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datasources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["</a:t>
            </a:r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myFreeboard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"]["/LAML/</a:t>
            </a:r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dht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/</a:t>
            </a:r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myFeed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"].split(",")[1]</a:t>
            </a:r>
            <a:br>
              <a:rPr lang="en-US" sz="2400" dirty="0" smtClean="0">
                <a:latin typeface="CordiaUPC" pitchFamily="34" charset="-34"/>
                <a:cs typeface="CordiaUPC" pitchFamily="34" charset="-34"/>
              </a:rPr>
            </a:b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UNITS </a:t>
            </a: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เป็น 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C</a:t>
            </a:r>
          </a:p>
          <a:p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คลิกปุ่ม 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SAVE</a:t>
            </a:r>
          </a:p>
          <a:p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*** .split(",")[1] </a:t>
            </a: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ต้องพิมพ์เพิ่มต่อท้ายเอง</a:t>
            </a:r>
            <a:endParaRPr lang="th-TH" sz="2400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10" name="รูปภาพ 9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Freeboard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 descr="2018-02-17_16565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4" y="1556792"/>
            <a:ext cx="8244408" cy="4534842"/>
          </a:xfrm>
          <a:prstGeom prst="rect">
            <a:avLst/>
          </a:prstGeom>
        </p:spPr>
      </p:pic>
      <p:pic>
        <p:nvPicPr>
          <p:cNvPr id="7" name="รูปภาพ 6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sch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1064071"/>
            <a:ext cx="8526420" cy="5677297"/>
          </a:xfrm>
          <a:prstGeom prst="rect">
            <a:avLst/>
          </a:prstGeom>
        </p:spPr>
      </p:pic>
      <p:sp>
        <p:nvSpPr>
          <p:cNvPr id="3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Node32Pico Schematic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1268760"/>
            <a:ext cx="792243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TYPE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เป็น 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Toggle</a:t>
            </a:r>
          </a:p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TOGGLE CAPTION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เป็น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ปุ่ม</a:t>
            </a:r>
          </a:p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TOGGLE STATE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เป็น </a:t>
            </a: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datasources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["</a:t>
            </a: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myFreeboard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"]["/LAML/</a:t>
            </a: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ledstate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/</a:t>
            </a: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myFeed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"]==1</a:t>
            </a:r>
            <a:br>
              <a:rPr lang="en-US" dirty="0" smtClean="0">
                <a:latin typeface="CordiaUPC" pitchFamily="34" charset="-34"/>
                <a:cs typeface="CordiaUPC" pitchFamily="34" charset="-34"/>
              </a:rPr>
            </a:br>
            <a:r>
              <a:rPr lang="en-US" dirty="0" smtClean="0">
                <a:latin typeface="CordiaUPC" pitchFamily="34" charset="-34"/>
                <a:cs typeface="CordiaUPC" pitchFamily="34" charset="-34"/>
              </a:rPr>
              <a:t>ONTOGGLEON ACTION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เป็น </a:t>
            </a: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microgear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["</a:t>
            </a: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myFreeboard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"].chat("myFeed","1")</a:t>
            </a:r>
          </a:p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OFFTOGGLEOFF ACTION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เป็น </a:t>
            </a: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microgear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["</a:t>
            </a: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myFreeboard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"].chat("myFeed",“0")</a:t>
            </a:r>
          </a:p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คลิกปุ่ม 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SAVE</a:t>
            </a:r>
          </a:p>
          <a:p>
            <a:endParaRPr lang="en-US" dirty="0" smtClean="0">
              <a:latin typeface="CordiaUPC" pitchFamily="34" charset="-34"/>
              <a:cs typeface="CordiaUPC" pitchFamily="34" charset="-34"/>
            </a:endParaRPr>
          </a:p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*** ==1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ต้องพิมพ์เพิ่มต่อท้ายเอง</a:t>
            </a:r>
            <a:br>
              <a:rPr lang="th-TH" dirty="0" smtClean="0">
                <a:latin typeface="CordiaUPC" pitchFamily="34" charset="-34"/>
                <a:cs typeface="CordiaUPC" pitchFamily="34" charset="-34"/>
              </a:rPr>
            </a:br>
            <a:r>
              <a:rPr lang="th-TH" dirty="0" smtClean="0">
                <a:latin typeface="CordiaUPC" pitchFamily="34" charset="-34"/>
                <a:cs typeface="CordiaUPC" pitchFamily="34" charset="-34"/>
              </a:rPr>
              <a:t>*** </a:t>
            </a: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microgear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ต้องพิมพ์เพิ่ม</a:t>
            </a:r>
            <a:endParaRPr lang="th-TH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ADD</a:t>
            </a:r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 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PANE &gt; +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 descr="lamloei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WIDGET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2018-02-17_17071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1268760"/>
            <a:ext cx="8154392" cy="5363291"/>
          </a:xfrm>
          <a:prstGeom prst="rect">
            <a:avLst/>
          </a:prstGeom>
        </p:spPr>
      </p:pic>
      <p:pic>
        <p:nvPicPr>
          <p:cNvPr id="6" name="รูปภาพ 5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8-02-17_17141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2780928"/>
            <a:ext cx="8532440" cy="3181588"/>
          </a:xfrm>
          <a:prstGeom prst="rect">
            <a:avLst/>
          </a:prstGeom>
        </p:spPr>
      </p:pic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Freeboard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endParaRPr lang="th-TH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endParaRPr lang="th-TH" dirty="0"/>
          </a:p>
        </p:txBody>
      </p:sp>
      <p:pic>
        <p:nvPicPr>
          <p:cNvPr id="5" name="รูปภาพ 4" descr="lamloei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lamloei2-A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260648"/>
            <a:ext cx="7560840" cy="554461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ชุดรูปแบบของ Office">
  <a:themeElements>
    <a:clrScheme name="สำนักงา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สำนักงา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สำนักงา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3454</TotalTime>
  <Words>1236</Words>
  <Application>Microsoft Office PowerPoint</Application>
  <PresentationFormat>นำเสนอทางหน้าจอ (4:3)</PresentationFormat>
  <Paragraphs>299</Paragraphs>
  <Slides>94</Slides>
  <Notes>2</Notes>
  <HiddenSlides>0</HiddenSlides>
  <MMClips>0</MMClips>
  <ScaleCrop>false</ScaleCrop>
  <HeadingPairs>
    <vt:vector size="4" baseType="variant">
      <vt:variant>
        <vt:lpstr>ชุดรูปแบบ</vt:lpstr>
      </vt:variant>
      <vt:variant>
        <vt:i4>1</vt:i4>
      </vt:variant>
      <vt:variant>
        <vt:lpstr>ชื่อเรื่องภาพนิ่ง</vt:lpstr>
      </vt:variant>
      <vt:variant>
        <vt:i4>94</vt:i4>
      </vt:variant>
    </vt:vector>
  </HeadingPairs>
  <TitlesOfParts>
    <vt:vector size="95" baseType="lpstr">
      <vt:lpstr>ชุดรูปแบบของ Office</vt:lpstr>
      <vt:lpstr>ภาพนิ่ง 1</vt:lpstr>
      <vt:lpstr>คอร์สอบรม Node32Pico Plus Netpie Arduino IDE Basic ขั้นพื้นฐาน</vt:lpstr>
      <vt:lpstr>จุดประสงค์</vt:lpstr>
      <vt:lpstr>กำหนดการ</vt:lpstr>
      <vt:lpstr>พื้นฐาน</vt:lpstr>
      <vt:lpstr>Active High Active Low</vt:lpstr>
      <vt:lpstr>Node32Pico</vt:lpstr>
      <vt:lpstr>Node32Pico Pinout</vt:lpstr>
      <vt:lpstr>Node32Pico Schematic</vt:lpstr>
      <vt:lpstr>Node32Pico Gerber</vt:lpstr>
      <vt:lpstr>Node32Pico BOM</vt:lpstr>
      <vt:lpstr>Node32Pico Testrun</vt:lpstr>
      <vt:lpstr>วิธีติดตั้ง</vt:lpstr>
      <vt:lpstr>ดาวน์โหลดและติดตั้งไฟล์ที่ https://www.arduino.cc/en/Main/Software</vt:lpstr>
      <vt:lpstr>ดาวน์โหลดและติดตั้งไฟล์ที่ https://git-scm.com/</vt:lpstr>
      <vt:lpstr>ภาพนิ่ง 16</vt:lpstr>
      <vt:lpstr>Updated</vt:lpstr>
      <vt:lpstr>โฟลเดอร์</vt:lpstr>
      <vt:lpstr>Tools &gt; Board: “Node32s”</vt:lpstr>
      <vt:lpstr>Break</vt:lpstr>
      <vt:lpstr>หน้าจอ Arduino IDE</vt:lpstr>
      <vt:lpstr>เมนูลัด</vt:lpstr>
      <vt:lpstr>เมนูต่างๆ</vt:lpstr>
      <vt:lpstr>File &gt; Preferences</vt:lpstr>
      <vt:lpstr>Sketch &gt; Include Library &gt; Manage Libraries…</vt:lpstr>
      <vt:lpstr>Tools &gt; Board: &gt; Board Manager…</vt:lpstr>
      <vt:lpstr>File &gt; Examples &gt; 01.Basics &gt; BareMinimum</vt:lpstr>
      <vt:lpstr>File &gt; Examples &gt; 01.Basics &gt; Blink</vt:lpstr>
      <vt:lpstr>Documents\Arduino\hardware\espressif\esp32\variants\node32s\pins_arduino.h</vt:lpstr>
      <vt:lpstr>waiting for download</vt:lpstr>
      <vt:lpstr>Break</vt:lpstr>
      <vt:lpstr>File &gt; Examples &gt; 01.Basics &gt; DigitalReadSerial</vt:lpstr>
      <vt:lpstr>File &gt; Examples &gt; EEPROM &gt; eeprom_write</vt:lpstr>
      <vt:lpstr>ภาพนิ่ง 34</vt:lpstr>
      <vt:lpstr>#define LEDC_BASE_FREQ     15000 #define LED_PIN            2</vt:lpstr>
      <vt:lpstr>File &gt; Examples &gt; 02.Digital &gt; Button</vt:lpstr>
      <vt:lpstr>แบบฝึกหัด (15นาที)</vt:lpstr>
      <vt:lpstr>Serial Monitor</vt:lpstr>
      <vt:lpstr>Tools &gt; Serial Plotter</vt:lpstr>
      <vt:lpstr>แบบฝึกหัด (15นาที)</vt:lpstr>
      <vt:lpstr>แบบฝึกหัด (15นาที)</vt:lpstr>
      <vt:lpstr>สรุปขั้นตอน</vt:lpstr>
      <vt:lpstr>ภาพนิ่ง 43</vt:lpstr>
      <vt:lpstr>File &gt; Examples &gt; ESP32 &gt; ChipID &gt; GetChipID</vt:lpstr>
      <vt:lpstr>File &gt; Examples &gt; ESP32 &gt; DeepSleep &gt; TimerWakeUp</vt:lpstr>
      <vt:lpstr>File &gt; Examples &gt; ESP32 &gt; Touch &gt; TouchRead</vt:lpstr>
      <vt:lpstr>File &gt; Example &gt; ESP32 &gt; HallSensor</vt:lpstr>
      <vt:lpstr>Temperature</vt:lpstr>
      <vt:lpstr>Break</vt:lpstr>
      <vt:lpstr>เพิ่ม Code จากภายนอก</vt:lpstr>
      <vt:lpstr>Node32pico_I2cScanner</vt:lpstr>
      <vt:lpstr>เพิ่ม library HTS221 จากภายนอก</vt:lpstr>
      <vt:lpstr>File &gt; Examples &gt; SmartEverything HTS221 &gt; Sme_Humidity_Temperature &gt; Humidity Temperature</vt:lpstr>
      <vt:lpstr>Node32pico hts221 Humidity Temperature</vt:lpstr>
      <vt:lpstr>เพิ่ม library LSM9DS1 จากภายนอก</vt:lpstr>
      <vt:lpstr>File &gt; Examples &gt; Sparkfun LSM9DS1 IMU &gt; LSM9DS1_Basic_I2C</vt:lpstr>
      <vt:lpstr>File &gt; Examples &gt; SimpleBLE &gt; SimpleBleDevice</vt:lpstr>
      <vt:lpstr>File &gt; Examples &gt; WiFi &gt; WiFiScan</vt:lpstr>
      <vt:lpstr>Node32Pico SoftAP</vt:lpstr>
      <vt:lpstr>File &gt; Examples &gt; WiFi &gt; WiFiMulti</vt:lpstr>
      <vt:lpstr>File &gt; Examples &gt; WiFi &gt; SimpleWebServerWiFi</vt:lpstr>
      <vt:lpstr>ภาพนิ่ง 62</vt:lpstr>
      <vt:lpstr>ภาพนิ่ง 63</vt:lpstr>
      <vt:lpstr>Break</vt:lpstr>
      <vt:lpstr>สมัคร Netpie</vt:lpstr>
      <vt:lpstr>Internet of Thing</vt:lpstr>
      <vt:lpstr>Internet of Thing</vt:lpstr>
      <vt:lpstr>สมัคร Netpie</vt:lpstr>
      <vt:lpstr>LOGIN</vt:lpstr>
      <vt:lpstr>RESOURCES &gt; APPLICATIONS +</vt:lpstr>
      <vt:lpstr>ภาพนิ่ง 71</vt:lpstr>
      <vt:lpstr>ภาพนิ่ง 72</vt:lpstr>
      <vt:lpstr>ดาวน์โหลด Library</vt:lpstr>
      <vt:lpstr>File &gt; Examples &gt; ESP32 Microgear &gt; Basic</vt:lpstr>
      <vt:lpstr>ภาพนิ่ง 75</vt:lpstr>
      <vt:lpstr>ภาพนิ่ง 76</vt:lpstr>
      <vt:lpstr>FreeBoard</vt:lpstr>
      <vt:lpstr>ภาพนิ่ง 78</vt:lpstr>
      <vt:lpstr>RESOURCES &gt; FREEBOARDS</vt:lpstr>
      <vt:lpstr>lamloeiFreeboard</vt:lpstr>
      <vt:lpstr>ภาพนิ่ง 81</vt:lpstr>
      <vt:lpstr>DataSource myFreeboard</vt:lpstr>
      <vt:lpstr>ADD PANE &gt; +</vt:lpstr>
      <vt:lpstr>ADD PANE &gt; +</vt:lpstr>
      <vt:lpstr>ภาพนิ่ง 85</vt:lpstr>
      <vt:lpstr>ADD PANE &gt; +</vt:lpstr>
      <vt:lpstr>สามารถขยับ panel ได้</vt:lpstr>
      <vt:lpstr>ADD PANE &gt; +</vt:lpstr>
      <vt:lpstr>Freeboard</vt:lpstr>
      <vt:lpstr>ADD PANE &gt; +</vt:lpstr>
      <vt:lpstr>WIDGET</vt:lpstr>
      <vt:lpstr>Freeboard</vt:lpstr>
      <vt:lpstr>THE END</vt:lpstr>
      <vt:lpstr>ภาพนิ่ง 94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ภาพนิ่ง 1</dc:title>
  <dc:creator>admin</dc:creator>
  <cp:lastModifiedBy>admin</cp:lastModifiedBy>
  <cp:revision>229</cp:revision>
  <dcterms:created xsi:type="dcterms:W3CDTF">2017-05-04T14:32:07Z</dcterms:created>
  <dcterms:modified xsi:type="dcterms:W3CDTF">2018-02-17T15:10:15Z</dcterms:modified>
</cp:coreProperties>
</file>